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304" r:id="rId6"/>
    <p:sldId id="260" r:id="rId7"/>
    <p:sldId id="303" r:id="rId8"/>
    <p:sldId id="261" r:id="rId9"/>
    <p:sldId id="262" r:id="rId10"/>
    <p:sldId id="263" r:id="rId11"/>
    <p:sldId id="266" r:id="rId12"/>
    <p:sldId id="265" r:id="rId13"/>
    <p:sldId id="264" r:id="rId14"/>
    <p:sldId id="267" r:id="rId15"/>
    <p:sldId id="268" r:id="rId16"/>
    <p:sldId id="269" r:id="rId17"/>
    <p:sldId id="270" r:id="rId18"/>
    <p:sldId id="271" r:id="rId19"/>
    <p:sldId id="272" r:id="rId20"/>
    <p:sldId id="273" r:id="rId21"/>
    <p:sldId id="274" r:id="rId22"/>
    <p:sldId id="275" r:id="rId23"/>
    <p:sldId id="277" r:id="rId24"/>
    <p:sldId id="291" r:id="rId25"/>
    <p:sldId id="276" r:id="rId26"/>
    <p:sldId id="292" r:id="rId27"/>
    <p:sldId id="278" r:id="rId28"/>
    <p:sldId id="284" r:id="rId29"/>
    <p:sldId id="285" r:id="rId30"/>
    <p:sldId id="279" r:id="rId31"/>
    <p:sldId id="280" r:id="rId32"/>
    <p:sldId id="281" r:id="rId33"/>
    <p:sldId id="282" r:id="rId34"/>
    <p:sldId id="283" r:id="rId35"/>
    <p:sldId id="286" r:id="rId36"/>
    <p:sldId id="287" r:id="rId37"/>
    <p:sldId id="288" r:id="rId38"/>
    <p:sldId id="305" r:id="rId39"/>
    <p:sldId id="289" r:id="rId40"/>
    <p:sldId id="290" r:id="rId41"/>
    <p:sldId id="306" r:id="rId42"/>
    <p:sldId id="293" r:id="rId43"/>
    <p:sldId id="294" r:id="rId44"/>
    <p:sldId id="295" r:id="rId45"/>
    <p:sldId id="296" r:id="rId46"/>
    <p:sldId id="297" r:id="rId47"/>
    <p:sldId id="298" r:id="rId48"/>
    <p:sldId id="299" r:id="rId49"/>
    <p:sldId id="300" r:id="rId50"/>
    <p:sldId id="301" r:id="rId51"/>
    <p:sldId id="307" r:id="rId52"/>
    <p:sldId id="302" r:id="rId53"/>
    <p:sldId id="30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18thCentury" pitchFamily="2" charset="0"/>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18thCentury" pitchFamily="2" charset="0"/>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18thCentury" pitchFamily="2" charset="0"/>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18thCentury" pitchFamily="2" charset="0"/>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3/10/2015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3/10/2015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05953" y="4288926"/>
            <a:ext cx="9234615" cy="773792"/>
          </a:xfrm>
        </p:spPr>
        <p:txBody>
          <a:bodyPr>
            <a:normAutofit fontScale="90000"/>
          </a:bodyPr>
          <a:lstStyle/>
          <a:p>
            <a:r>
              <a:rPr lang="en-US" dirty="0" smtClean="0"/>
              <a:t>The Christian Scientist as Artist</a:t>
            </a:r>
            <a:endParaRPr lang="en-US" dirty="0"/>
          </a:p>
        </p:txBody>
      </p:sp>
      <p:sp>
        <p:nvSpPr>
          <p:cNvPr id="3" name="Sottotitolo 2"/>
          <p:cNvSpPr>
            <a:spLocks noGrp="1"/>
          </p:cNvSpPr>
          <p:nvPr>
            <p:ph type="subTitle" idx="1"/>
          </p:nvPr>
        </p:nvSpPr>
        <p:spPr>
          <a:xfrm>
            <a:off x="2068102" y="5062718"/>
            <a:ext cx="8915399" cy="687135"/>
          </a:xfrm>
        </p:spPr>
        <p:txBody>
          <a:bodyPr>
            <a:normAutofit/>
          </a:bodyPr>
          <a:lstStyle/>
          <a:p>
            <a:pPr algn="r"/>
            <a:r>
              <a:rPr lang="en-US" sz="3600" dirty="0" smtClean="0"/>
              <a:t>From Violet Oakley to Joseph Cornell</a:t>
            </a:r>
            <a:endParaRPr lang="en-US" sz="3600" dirty="0"/>
          </a:p>
        </p:txBody>
      </p:sp>
      <p:sp>
        <p:nvSpPr>
          <p:cNvPr id="4" name="CasellaDiTesto 3"/>
          <p:cNvSpPr txBox="1"/>
          <p:nvPr/>
        </p:nvSpPr>
        <p:spPr>
          <a:xfrm>
            <a:off x="7148654" y="5877314"/>
            <a:ext cx="4291914" cy="646331"/>
          </a:xfrm>
          <a:prstGeom prst="rect">
            <a:avLst/>
          </a:prstGeom>
          <a:noFill/>
        </p:spPr>
        <p:txBody>
          <a:bodyPr wrap="square" rtlCol="0">
            <a:spAutoFit/>
          </a:bodyPr>
          <a:lstStyle/>
          <a:p>
            <a:r>
              <a:rPr lang="fr-FR" dirty="0"/>
              <a:t>Massimo Introvigne (UPS</a:t>
            </a:r>
            <a:r>
              <a:rPr lang="fr-FR" dirty="0" smtClean="0"/>
              <a:t>, Torino, Italy)</a:t>
            </a:r>
            <a:endParaRPr lang="fr-FR" dirty="0"/>
          </a:p>
          <a:p>
            <a:endParaRPr lang="it-IT" dirty="0"/>
          </a:p>
        </p:txBody>
      </p:sp>
      <p:pic>
        <p:nvPicPr>
          <p:cNvPr id="1026" name="Picture 2" descr="https://americangallery.files.wordpress.com/2012/02/the-kingdom-of-heav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016" y="332384"/>
            <a:ext cx="2212977" cy="36196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ate.org.uk/art/images/work/N/N05/N05126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328" y="805562"/>
            <a:ext cx="5034949" cy="28172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aronsehmar.files.wordpress.com/2013/03/img304.jpg"/>
          <p:cNvPicPr>
            <a:picLocks noChangeAspect="1" noChangeArrowheads="1"/>
          </p:cNvPicPr>
          <p:nvPr/>
        </p:nvPicPr>
        <p:blipFill rotWithShape="1">
          <a:blip r:embed="rId4">
            <a:extLst>
              <a:ext uri="{28A0092B-C50C-407E-A947-70E740481C1C}">
                <a14:useLocalDpi xmlns:a14="http://schemas.microsoft.com/office/drawing/2010/main" val="0"/>
              </a:ext>
            </a:extLst>
          </a:blip>
          <a:srcRect l="10517" t="5532" r="8827" b="6319"/>
          <a:stretch/>
        </p:blipFill>
        <p:spPr bwMode="auto">
          <a:xfrm>
            <a:off x="8921048" y="302652"/>
            <a:ext cx="2381268" cy="364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48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02309" y="665299"/>
            <a:ext cx="8911687" cy="751609"/>
          </a:xfrm>
        </p:spPr>
        <p:txBody>
          <a:bodyPr/>
          <a:lstStyle/>
          <a:p>
            <a:pPr algn="ctr"/>
            <a:r>
              <a:rPr lang="en-US" dirty="0" smtClean="0"/>
              <a:t>Violet Oakley</a:t>
            </a:r>
            <a:endParaRPr lang="en-US" dirty="0"/>
          </a:p>
        </p:txBody>
      </p:sp>
      <p:sp>
        <p:nvSpPr>
          <p:cNvPr id="3" name="Segnaposto contenuto 2"/>
          <p:cNvSpPr>
            <a:spLocks noGrp="1"/>
          </p:cNvSpPr>
          <p:nvPr>
            <p:ph idx="1"/>
          </p:nvPr>
        </p:nvSpPr>
        <p:spPr>
          <a:xfrm>
            <a:off x="5988907" y="2059460"/>
            <a:ext cx="5145001" cy="3632886"/>
          </a:xfrm>
        </p:spPr>
        <p:txBody>
          <a:bodyPr/>
          <a:lstStyle/>
          <a:p>
            <a:r>
              <a:rPr lang="en-US" dirty="0" smtClean="0"/>
              <a:t>But what about an art </a:t>
            </a:r>
            <a:r>
              <a:rPr lang="en-US" i="1" dirty="0" smtClean="0"/>
              <a:t>inspired</a:t>
            </a:r>
            <a:r>
              <a:rPr lang="en-US" dirty="0" smtClean="0"/>
              <a:t> by Christian Science principles but not directly </a:t>
            </a:r>
            <a:r>
              <a:rPr lang="en-US" i="1" dirty="0" smtClean="0"/>
              <a:t>illustrating</a:t>
            </a:r>
            <a:r>
              <a:rPr lang="en-US" dirty="0" smtClean="0"/>
              <a:t> its textbooks? This was a challenge for a subsequent generation of artists. In 1900, Violet Oakley (1874-1961) started a process that led to her conversion to Christian Science. She served as one of the two readers (i.e. lay ministers conducting the service) in her Christian Science church in Philadelphia for sixty years</a:t>
            </a:r>
            <a:endParaRPr lang="en-US" dirty="0"/>
          </a:p>
        </p:txBody>
      </p:sp>
      <p:pic>
        <p:nvPicPr>
          <p:cNvPr id="4098" name="Picture 2" descr="http://upload.wikimedia.org/wikipedia/commons/c/c6/VioletOakl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309" y="1694315"/>
            <a:ext cx="2932242" cy="436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332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66231" y="887721"/>
            <a:ext cx="8911687" cy="875176"/>
          </a:xfrm>
        </p:spPr>
        <p:txBody>
          <a:bodyPr/>
          <a:lstStyle/>
          <a:p>
            <a:pPr algn="ctr"/>
            <a:r>
              <a:rPr lang="en-US" dirty="0" smtClean="0"/>
              <a:t>The Red Rose Girls</a:t>
            </a:r>
            <a:endParaRPr lang="en-US" dirty="0"/>
          </a:p>
        </p:txBody>
      </p:sp>
      <p:sp>
        <p:nvSpPr>
          <p:cNvPr id="3" name="Segnaposto contenuto 2"/>
          <p:cNvSpPr>
            <a:spLocks noGrp="1"/>
          </p:cNvSpPr>
          <p:nvPr>
            <p:ph idx="1"/>
          </p:nvPr>
        </p:nvSpPr>
        <p:spPr>
          <a:xfrm>
            <a:off x="1458097" y="2143897"/>
            <a:ext cx="4753233" cy="3762633"/>
          </a:xfrm>
        </p:spPr>
        <p:txBody>
          <a:bodyPr/>
          <a:lstStyle/>
          <a:p>
            <a:r>
              <a:rPr lang="en-US" dirty="0" smtClean="0"/>
              <a:t>Together </a:t>
            </a:r>
            <a:r>
              <a:rPr lang="it-IT" dirty="0" smtClean="0"/>
              <a:t>with </a:t>
            </a:r>
            <a:r>
              <a:rPr lang="en-US" dirty="0"/>
              <a:t>Jesse </a:t>
            </a:r>
            <a:r>
              <a:rPr lang="en-US" dirty="0" err="1"/>
              <a:t>Willcox</a:t>
            </a:r>
            <a:r>
              <a:rPr lang="en-US" dirty="0"/>
              <a:t> Smith (1863-1935</a:t>
            </a:r>
            <a:r>
              <a:rPr lang="en-US" dirty="0" smtClean="0"/>
              <a:t>) and </a:t>
            </a:r>
            <a:r>
              <a:rPr lang="en-US" dirty="0"/>
              <a:t>Elizabeth </a:t>
            </a:r>
            <a:r>
              <a:rPr lang="en-US" dirty="0" err="1"/>
              <a:t>Shippen</a:t>
            </a:r>
            <a:r>
              <a:rPr lang="en-US" dirty="0"/>
              <a:t> Green (1871-1954</a:t>
            </a:r>
            <a:r>
              <a:rPr lang="en-US" dirty="0" smtClean="0"/>
              <a:t>), Oakley was one of the three «Red Rose Girls». All well-off socialites and all pupils of the famous </a:t>
            </a:r>
            <a:r>
              <a:rPr lang="en-US" dirty="0" err="1" smtClean="0"/>
              <a:t>Swedeborgian</a:t>
            </a:r>
            <a:r>
              <a:rPr lang="en-US" dirty="0" smtClean="0"/>
              <a:t> illustrator Howard Pyle (1853-1991), the three young women decided to live together in Philadelphia’s Red Rose Inn between 1899 and 1901and to seek a place in a profession dominated by men</a:t>
            </a:r>
            <a:endParaRPr lang="it-IT" dirty="0"/>
          </a:p>
        </p:txBody>
      </p:sp>
      <p:pic>
        <p:nvPicPr>
          <p:cNvPr id="7170" name="Picture 2" descr="http://www.aaa.si.edu/assets/images/oaklviol/fullsize/AAA_oaklviol_20345.jpg"/>
          <p:cNvPicPr>
            <a:picLocks noChangeAspect="1" noChangeArrowheads="1"/>
          </p:cNvPicPr>
          <p:nvPr/>
        </p:nvPicPr>
        <p:blipFill rotWithShape="1">
          <a:blip r:embed="rId2">
            <a:extLst>
              <a:ext uri="{28A0092B-C50C-407E-A947-70E740481C1C}">
                <a14:useLocalDpi xmlns:a14="http://schemas.microsoft.com/office/drawing/2010/main" val="0"/>
              </a:ext>
            </a:extLst>
          </a:blip>
          <a:srcRect l="4913" t="6918" r="7256" b="5071"/>
          <a:stretch/>
        </p:blipFill>
        <p:spPr bwMode="auto">
          <a:xfrm>
            <a:off x="6401353" y="2218039"/>
            <a:ext cx="5024527" cy="3490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634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38548" y="358780"/>
            <a:ext cx="8911687" cy="652755"/>
          </a:xfrm>
        </p:spPr>
        <p:txBody>
          <a:bodyPr/>
          <a:lstStyle/>
          <a:p>
            <a:pPr algn="ctr"/>
            <a:r>
              <a:rPr lang="en-US" dirty="0" smtClean="0"/>
              <a:t>American Muralist</a:t>
            </a:r>
            <a:endParaRPr lang="en-US" dirty="0"/>
          </a:p>
        </p:txBody>
      </p:sp>
      <p:sp>
        <p:nvSpPr>
          <p:cNvPr id="3" name="Segnaposto contenuto 2"/>
          <p:cNvSpPr>
            <a:spLocks noGrp="1"/>
          </p:cNvSpPr>
          <p:nvPr>
            <p:ph idx="1"/>
          </p:nvPr>
        </p:nvSpPr>
        <p:spPr>
          <a:xfrm>
            <a:off x="1795847" y="5379308"/>
            <a:ext cx="9997087" cy="1145059"/>
          </a:xfrm>
        </p:spPr>
        <p:txBody>
          <a:bodyPr>
            <a:normAutofit lnSpcReduction="10000"/>
          </a:bodyPr>
          <a:lstStyle/>
          <a:p>
            <a:r>
              <a:rPr lang="en-US" dirty="0" smtClean="0"/>
              <a:t>Oakley became famous as the first American woman to receive a public mural commission. The 43 murals in Harrisburg’s Pennsylvania State Capitol, executed between 1902 and 1927, are regarded as a masterpiece of American muralism and led to several other commissions</a:t>
            </a:r>
            <a:endParaRPr lang="en-US" dirty="0"/>
          </a:p>
        </p:txBody>
      </p:sp>
      <p:pic>
        <p:nvPicPr>
          <p:cNvPr id="6146" name="Picture 2" descr="http://media.pennlive.com/go/photo/violet2jpg-965d1a57ad72fcc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424" y="1276597"/>
            <a:ext cx="6611334" cy="383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432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04601" y="1110143"/>
            <a:ext cx="4384524" cy="710420"/>
          </a:xfrm>
        </p:spPr>
        <p:txBody>
          <a:bodyPr/>
          <a:lstStyle/>
          <a:p>
            <a:r>
              <a:rPr lang="en-US" dirty="0" smtClean="0"/>
              <a:t>A Strong Influence</a:t>
            </a:r>
            <a:endParaRPr lang="en-US" dirty="0"/>
          </a:p>
        </p:txBody>
      </p:sp>
      <p:sp>
        <p:nvSpPr>
          <p:cNvPr id="3" name="Segnaposto contenuto 2"/>
          <p:cNvSpPr>
            <a:spLocks noGrp="1"/>
          </p:cNvSpPr>
          <p:nvPr>
            <p:ph idx="1"/>
          </p:nvPr>
        </p:nvSpPr>
        <p:spPr>
          <a:xfrm>
            <a:off x="2000798" y="2158314"/>
            <a:ext cx="4810897" cy="3830595"/>
          </a:xfrm>
        </p:spPr>
        <p:txBody>
          <a:bodyPr>
            <a:normAutofit/>
          </a:bodyPr>
          <a:lstStyle/>
          <a:p>
            <a:r>
              <a:rPr lang="en-US" dirty="0" smtClean="0"/>
              <a:t>We read in the main monograph about Oakley that «her firm Christian Science beliefs strongly influenced her life and work» and that art (</a:t>
            </a:r>
            <a:r>
              <a:rPr lang="en-US" i="1" dirty="0" smtClean="0"/>
              <a:t>Light of the World</a:t>
            </a:r>
            <a:r>
              <a:rPr lang="en-US" dirty="0" smtClean="0"/>
              <a:t>, 1897 right) was for her «a way to teach moral values that would elevate the human spirit». «Sometimes her wholeheartedly devotion [to Christian Science] was refreshing, but some of her associated resented her proselytizing lectures»*</a:t>
            </a:r>
          </a:p>
          <a:p>
            <a:pPr marL="0" indent="0">
              <a:buNone/>
            </a:pPr>
            <a:r>
              <a:rPr lang="en-US" sz="1300" dirty="0" smtClean="0"/>
              <a:t>*</a:t>
            </a:r>
            <a:r>
              <a:rPr lang="en-US" sz="1300" i="1" dirty="0" smtClean="0"/>
              <a:t>A Sacred Challenge: Violet Oakley and the Pennsylvania Capitol Murals</a:t>
            </a:r>
            <a:r>
              <a:rPr lang="en-US" sz="1300" dirty="0" smtClean="0"/>
              <a:t>, Harrisburg 2002, 28</a:t>
            </a:r>
            <a:endParaRPr lang="en-US" sz="1300" dirty="0"/>
          </a:p>
        </p:txBody>
      </p:sp>
      <p:pic>
        <p:nvPicPr>
          <p:cNvPr id="5122" name="Picture 2" descr="https://americangallery.files.wordpress.com/2012/02/the-kingdom-of-heav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355" y="615873"/>
            <a:ext cx="3526728" cy="576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20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5" y="624110"/>
            <a:ext cx="8911687" cy="702182"/>
          </a:xfrm>
        </p:spPr>
        <p:txBody>
          <a:bodyPr/>
          <a:lstStyle/>
          <a:p>
            <a:pPr algn="ctr"/>
            <a:r>
              <a:rPr lang="it-IT" dirty="0" smtClean="0"/>
              <a:t>A Christian Science Artist?</a:t>
            </a:r>
            <a:endParaRPr lang="it-IT" dirty="0"/>
          </a:p>
        </p:txBody>
      </p:sp>
      <p:sp>
        <p:nvSpPr>
          <p:cNvPr id="3" name="Segnaposto contenuto 2"/>
          <p:cNvSpPr>
            <a:spLocks noGrp="1"/>
          </p:cNvSpPr>
          <p:nvPr>
            <p:ph idx="1"/>
          </p:nvPr>
        </p:nvSpPr>
        <p:spPr>
          <a:xfrm>
            <a:off x="6540844" y="2248930"/>
            <a:ext cx="4831963" cy="3361038"/>
          </a:xfrm>
        </p:spPr>
        <p:txBody>
          <a:bodyPr/>
          <a:lstStyle/>
          <a:p>
            <a:r>
              <a:rPr lang="en-US" dirty="0" smtClean="0"/>
              <a:t>Yet, we may still ask ourselves in what sense Oakley was a Christian Science artist. She worked for </a:t>
            </a:r>
            <a:r>
              <a:rPr lang="en-US" i="1" dirty="0" smtClean="0"/>
              <a:t>The Christian Science Monitor </a:t>
            </a:r>
            <a:r>
              <a:rPr lang="en-US" dirty="0" smtClean="0"/>
              <a:t>(left, illustration for a </a:t>
            </a:r>
            <a:r>
              <a:rPr lang="en-US" i="1" dirty="0" smtClean="0"/>
              <a:t>World at the Crossroads </a:t>
            </a:r>
            <a:r>
              <a:rPr lang="en-US" dirty="0" smtClean="0"/>
              <a:t>article by Democratic politician and U.S. Vice President Henry A. Wallace, 1888-1965) and occasionally painted Christian Science subjects. She claimed, however, that Christian Science inspired most of her work</a:t>
            </a:r>
            <a:endParaRPr lang="en-US" i="1" dirty="0"/>
          </a:p>
        </p:txBody>
      </p:sp>
      <p:pic>
        <p:nvPicPr>
          <p:cNvPr id="8196" name="Picture 4" descr="https://www.pafa.org/sites/default/files/artworkpics/2013_23_5_41_l.jpg"/>
          <p:cNvPicPr>
            <a:picLocks noChangeAspect="1" noChangeArrowheads="1"/>
          </p:cNvPicPr>
          <p:nvPr/>
        </p:nvPicPr>
        <p:blipFill rotWithShape="1">
          <a:blip r:embed="rId2">
            <a:extLst>
              <a:ext uri="{28A0092B-C50C-407E-A947-70E740481C1C}">
                <a14:useLocalDpi xmlns:a14="http://schemas.microsoft.com/office/drawing/2010/main" val="0"/>
              </a:ext>
            </a:extLst>
          </a:blip>
          <a:srcRect l="3060" t="4505" r="1837" b="19419"/>
          <a:stretch/>
        </p:blipFill>
        <p:spPr bwMode="auto">
          <a:xfrm>
            <a:off x="1503705" y="1548714"/>
            <a:ext cx="4540047" cy="476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31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81398" y="714727"/>
            <a:ext cx="4184821" cy="702182"/>
          </a:xfrm>
        </p:spPr>
        <p:txBody>
          <a:bodyPr>
            <a:normAutofit/>
          </a:bodyPr>
          <a:lstStyle/>
          <a:p>
            <a:r>
              <a:rPr lang="en-US" dirty="0" smtClean="0"/>
              <a:t>The</a:t>
            </a:r>
            <a:r>
              <a:rPr lang="en-US" i="1" dirty="0" smtClean="0"/>
              <a:t> Unity </a:t>
            </a:r>
            <a:r>
              <a:rPr lang="en-US" dirty="0" smtClean="0"/>
              <a:t>Mural</a:t>
            </a:r>
            <a:endParaRPr lang="en-US" dirty="0"/>
          </a:p>
        </p:txBody>
      </p:sp>
      <p:sp>
        <p:nvSpPr>
          <p:cNvPr id="3" name="Segnaposto contenuto 2"/>
          <p:cNvSpPr>
            <a:spLocks noGrp="1"/>
          </p:cNvSpPr>
          <p:nvPr>
            <p:ph idx="1"/>
          </p:nvPr>
        </p:nvSpPr>
        <p:spPr>
          <a:xfrm>
            <a:off x="947351" y="2510667"/>
            <a:ext cx="4127157" cy="2863117"/>
          </a:xfrm>
        </p:spPr>
        <p:txBody>
          <a:bodyPr>
            <a:normAutofit/>
          </a:bodyPr>
          <a:lstStyle/>
          <a:p>
            <a:r>
              <a:rPr lang="en-US" dirty="0" smtClean="0"/>
              <a:t>Oakley considered her best work the mural called </a:t>
            </a:r>
            <a:r>
              <a:rPr lang="en-US" i="1" dirty="0" smtClean="0"/>
              <a:t>Unity</a:t>
            </a:r>
            <a:r>
              <a:rPr lang="en-US" dirty="0" smtClean="0"/>
              <a:t>, celebrating the end of Civil War and slavery, in the Pennsylvania Senate Chamber. It expressed, she said, «beauty and harmony and inspiration and the effect of these: Peace in the mind of the beholder» </a:t>
            </a:r>
            <a:endParaRPr lang="en-US" i="1" dirty="0"/>
          </a:p>
        </p:txBody>
      </p:sp>
      <p:pic>
        <p:nvPicPr>
          <p:cNvPr id="9218" name="Picture 2" descr="https://s-media-cache-ak0.pinimg.com/736x/b2/6f/7f/b26f7fa97fbee5af56b4b70a874ee5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363" y="1903783"/>
            <a:ext cx="6317029" cy="407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651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04895" y="1299613"/>
            <a:ext cx="2993302" cy="677468"/>
          </a:xfrm>
        </p:spPr>
        <p:txBody>
          <a:bodyPr/>
          <a:lstStyle/>
          <a:p>
            <a:pPr algn="ctr"/>
            <a:r>
              <a:rPr lang="en-US" i="1" dirty="0" smtClean="0"/>
              <a:t>Divine Law</a:t>
            </a:r>
            <a:endParaRPr lang="en-US" i="1" dirty="0"/>
          </a:p>
        </p:txBody>
      </p:sp>
      <p:sp>
        <p:nvSpPr>
          <p:cNvPr id="3" name="Segnaposto contenuto 2"/>
          <p:cNvSpPr>
            <a:spLocks noGrp="1"/>
          </p:cNvSpPr>
          <p:nvPr>
            <p:ph idx="1"/>
          </p:nvPr>
        </p:nvSpPr>
        <p:spPr>
          <a:xfrm>
            <a:off x="864973" y="2176849"/>
            <a:ext cx="4473146" cy="2938848"/>
          </a:xfrm>
        </p:spPr>
        <p:txBody>
          <a:bodyPr>
            <a:normAutofit/>
          </a:bodyPr>
          <a:lstStyle/>
          <a:p>
            <a:r>
              <a:rPr lang="en-US" dirty="0" smtClean="0"/>
              <a:t>Some of Oakley’s murals tried to summarize more explicitly the tenets of Christian Science. They include </a:t>
            </a:r>
            <a:r>
              <a:rPr lang="en-US" i="1" dirty="0" smtClean="0"/>
              <a:t>Divine Law: Love and Wisdom</a:t>
            </a:r>
            <a:r>
              <a:rPr lang="en-US" dirty="0" smtClean="0"/>
              <a:t>, her first mural for the Pennsylvania Supreme Court. Angels carry the letters forming the words «Love and Wisdom» and the Divine Truth, half-concealed, half-revealed, looms in the background </a:t>
            </a:r>
            <a:endParaRPr lang="en-US" dirty="0"/>
          </a:p>
        </p:txBody>
      </p:sp>
      <p:pic>
        <p:nvPicPr>
          <p:cNvPr id="10242" name="Picture 2" descr="http://www.getawaymavens.com/wp-content/uploads/2014/10/Art-by-Violet-Oakley-at-PA-Capit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263" y="1167807"/>
            <a:ext cx="6230425" cy="467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35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8169" y="549968"/>
            <a:ext cx="8911687" cy="718658"/>
          </a:xfrm>
        </p:spPr>
        <p:txBody>
          <a:bodyPr/>
          <a:lstStyle/>
          <a:p>
            <a:pPr algn="ctr"/>
            <a:r>
              <a:rPr lang="en-US" dirty="0" smtClean="0"/>
              <a:t>Evelyn Dunbar (1903-1968)</a:t>
            </a:r>
            <a:endParaRPr lang="en-US" dirty="0"/>
          </a:p>
        </p:txBody>
      </p:sp>
      <p:sp>
        <p:nvSpPr>
          <p:cNvPr id="3" name="Segnaposto contenuto 2"/>
          <p:cNvSpPr>
            <a:spLocks noGrp="1"/>
          </p:cNvSpPr>
          <p:nvPr>
            <p:ph idx="1"/>
          </p:nvPr>
        </p:nvSpPr>
        <p:spPr>
          <a:xfrm>
            <a:off x="5626444" y="2334354"/>
            <a:ext cx="5573369" cy="3227202"/>
          </a:xfrm>
        </p:spPr>
        <p:txBody>
          <a:bodyPr>
            <a:normAutofit lnSpcReduction="10000"/>
          </a:bodyPr>
          <a:lstStyle/>
          <a:p>
            <a:r>
              <a:rPr lang="en-US" dirty="0" smtClean="0"/>
              <a:t>Coincidentally, British Christian Science painter Evelyn Dunbar also started her career as a muralist, working under her Royal College of Arts teacher Charles </a:t>
            </a:r>
            <a:r>
              <a:rPr lang="it-IT" dirty="0" err="1"/>
              <a:t>Mahoney</a:t>
            </a:r>
            <a:r>
              <a:rPr lang="it-IT" dirty="0"/>
              <a:t> (1903–1968</a:t>
            </a:r>
            <a:r>
              <a:rPr lang="it-IT" dirty="0" smtClean="0"/>
              <a:t>) in the </a:t>
            </a:r>
            <a:r>
              <a:rPr lang="it-IT" dirty="0" err="1" smtClean="0"/>
              <a:t>Brockley</a:t>
            </a:r>
            <a:r>
              <a:rPr lang="it-IT" dirty="0" smtClean="0"/>
              <a:t> County School for Boys, South </a:t>
            </a:r>
            <a:r>
              <a:rPr lang="it-IT" dirty="0" err="1" smtClean="0"/>
              <a:t>London</a:t>
            </a:r>
            <a:r>
              <a:rPr lang="it-IT" dirty="0" smtClean="0"/>
              <a:t> (</a:t>
            </a:r>
            <a:r>
              <a:rPr lang="it-IT" i="1" dirty="0" smtClean="0"/>
              <a:t>T</a:t>
            </a:r>
            <a:r>
              <a:rPr lang="en-US" i="1" dirty="0" smtClean="0"/>
              <a:t>he </a:t>
            </a:r>
            <a:r>
              <a:rPr lang="en-US" i="1" dirty="0"/>
              <a:t>Country Girl and the Pail of </a:t>
            </a:r>
            <a:r>
              <a:rPr lang="en-US" i="1" dirty="0" smtClean="0"/>
              <a:t>Milk, </a:t>
            </a:r>
            <a:r>
              <a:rPr lang="en-US" dirty="0" smtClean="0"/>
              <a:t>1936, left)</a:t>
            </a:r>
          </a:p>
          <a:p>
            <a:r>
              <a:rPr lang="en-US" dirty="0" smtClean="0"/>
              <a:t>Mahoney and Dunbar’s otherwise close relationship was always plagued by the fact that he was an agnostic and she was born into Christian Science and very committed to her religion</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31622" y="2225711"/>
            <a:ext cx="4592652" cy="3444489"/>
          </a:xfrm>
          <a:prstGeom prst="rect">
            <a:avLst/>
          </a:prstGeom>
        </p:spPr>
      </p:pic>
    </p:spTree>
    <p:extLst>
      <p:ext uri="{BB962C8B-B14F-4D97-AF65-F5344CB8AC3E}">
        <p14:creationId xmlns:p14="http://schemas.microsoft.com/office/powerpoint/2010/main" val="3106163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64152" y="547909"/>
            <a:ext cx="8911687" cy="553901"/>
          </a:xfrm>
        </p:spPr>
        <p:txBody>
          <a:bodyPr>
            <a:normAutofit fontScale="90000"/>
          </a:bodyPr>
          <a:lstStyle/>
          <a:p>
            <a:pPr algn="ctr"/>
            <a:r>
              <a:rPr lang="it-IT" dirty="0" smtClean="0"/>
              <a:t>War Artist</a:t>
            </a:r>
            <a:endParaRPr lang="it-IT" dirty="0"/>
          </a:p>
        </p:txBody>
      </p:sp>
      <p:sp>
        <p:nvSpPr>
          <p:cNvPr id="3" name="Segnaposto contenuto 2"/>
          <p:cNvSpPr>
            <a:spLocks noGrp="1"/>
          </p:cNvSpPr>
          <p:nvPr>
            <p:ph idx="1"/>
          </p:nvPr>
        </p:nvSpPr>
        <p:spPr>
          <a:xfrm>
            <a:off x="1237356" y="5177481"/>
            <a:ext cx="10565280" cy="1293341"/>
          </a:xfrm>
        </p:spPr>
        <p:txBody>
          <a:bodyPr>
            <a:normAutofit/>
          </a:bodyPr>
          <a:lstStyle/>
          <a:p>
            <a:r>
              <a:rPr lang="en-US" dirty="0" smtClean="0"/>
              <a:t>Hailed as one of the most promising British young painters, in 1940 Dunbar was commissioned to work as the only official UK woman war artist. She focused on the home front (</a:t>
            </a:r>
            <a:r>
              <a:rPr lang="en-US" i="1" dirty="0" smtClean="0"/>
              <a:t>The Queue at The Fish Shop</a:t>
            </a:r>
            <a:r>
              <a:rPr lang="en-US" dirty="0" smtClean="0"/>
              <a:t>, 1945, above) and became well-known during the war for her realistic and unsentimental paintings, focusing on British women</a:t>
            </a:r>
            <a:endParaRPr lang="en-US" dirty="0"/>
          </a:p>
        </p:txBody>
      </p:sp>
      <p:pic>
        <p:nvPicPr>
          <p:cNvPr id="2052" name="Picture 4" descr="https://paintdropskeepfalling.files.wordpress.com/2011/12/pc010016.jpg"/>
          <p:cNvPicPr>
            <a:picLocks noChangeAspect="1" noChangeArrowheads="1"/>
          </p:cNvPicPr>
          <p:nvPr/>
        </p:nvPicPr>
        <p:blipFill rotWithShape="1">
          <a:blip r:embed="rId2">
            <a:extLst>
              <a:ext uri="{28A0092B-C50C-407E-A947-70E740481C1C}">
                <a14:useLocalDpi xmlns:a14="http://schemas.microsoft.com/office/drawing/2010/main" val="0"/>
              </a:ext>
            </a:extLst>
          </a:blip>
          <a:srcRect l="2033" t="8935" r="2696" b="3553"/>
          <a:stretch/>
        </p:blipFill>
        <p:spPr bwMode="auto">
          <a:xfrm>
            <a:off x="1589403" y="1347915"/>
            <a:ext cx="9861189" cy="3517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011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0544" y="326294"/>
            <a:ext cx="8911687" cy="677468"/>
          </a:xfrm>
        </p:spPr>
        <p:txBody>
          <a:bodyPr/>
          <a:lstStyle/>
          <a:p>
            <a:pPr algn="ctr"/>
            <a:r>
              <a:rPr lang="en-US" i="1" dirty="0" smtClean="0"/>
              <a:t>Autumn and the Poet</a:t>
            </a:r>
            <a:endParaRPr lang="en-US" i="1" dirty="0"/>
          </a:p>
        </p:txBody>
      </p:sp>
      <p:sp>
        <p:nvSpPr>
          <p:cNvPr id="3" name="Segnaposto contenuto 2"/>
          <p:cNvSpPr>
            <a:spLocks noGrp="1"/>
          </p:cNvSpPr>
          <p:nvPr>
            <p:ph idx="1"/>
          </p:nvPr>
        </p:nvSpPr>
        <p:spPr>
          <a:xfrm>
            <a:off x="1807207" y="5420498"/>
            <a:ext cx="10318363" cy="1029730"/>
          </a:xfrm>
        </p:spPr>
        <p:txBody>
          <a:bodyPr/>
          <a:lstStyle/>
          <a:p>
            <a:r>
              <a:rPr lang="en-US" dirty="0" smtClean="0"/>
              <a:t>After the war, Dunbar settled in the Warwickshire with her husband, the economist Roger </a:t>
            </a:r>
            <a:r>
              <a:rPr lang="en-US" dirty="0" err="1" smtClean="0"/>
              <a:t>Folley</a:t>
            </a:r>
            <a:r>
              <a:rPr lang="en-US" dirty="0" smtClean="0"/>
              <a:t> (1912–2008). </a:t>
            </a:r>
            <a:r>
              <a:rPr lang="en-US" dirty="0" err="1" smtClean="0"/>
              <a:t>Folley</a:t>
            </a:r>
            <a:r>
              <a:rPr lang="en-US" dirty="0" smtClean="0"/>
              <a:t> is depicted in her </a:t>
            </a:r>
            <a:r>
              <a:rPr lang="en-US" i="1" dirty="0" smtClean="0"/>
              <a:t>Autumn and the Poet</a:t>
            </a:r>
            <a:r>
              <a:rPr lang="en-US" dirty="0" smtClean="0"/>
              <a:t> (1958-1960, above), typical of her late more metaphorical style</a:t>
            </a:r>
            <a:endParaRPr lang="en-US" dirty="0"/>
          </a:p>
        </p:txBody>
      </p:sp>
      <p:pic>
        <p:nvPicPr>
          <p:cNvPr id="13314" name="Picture 2" descr="http://1.bp.blogspot.com/-l119l_0Rme0/UYuexMZgN7I/AAAAAAAACC4/3UFBAPyGMi8/s1600/evelyn-dunbar-autumn-and-the-po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105" y="1149715"/>
            <a:ext cx="5993819" cy="397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74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5" y="624110"/>
            <a:ext cx="8911687" cy="858701"/>
          </a:xfrm>
        </p:spPr>
        <p:txBody>
          <a:bodyPr/>
          <a:lstStyle/>
          <a:p>
            <a:pPr algn="ctr"/>
            <a:r>
              <a:rPr lang="en-US" dirty="0" smtClean="0"/>
              <a:t>From «Crude» to «Glorious» Forms</a:t>
            </a:r>
            <a:endParaRPr lang="en-US" dirty="0"/>
          </a:p>
        </p:txBody>
      </p:sp>
      <p:sp>
        <p:nvSpPr>
          <p:cNvPr id="3" name="Segnaposto contenuto 2"/>
          <p:cNvSpPr>
            <a:spLocks noGrp="1"/>
          </p:cNvSpPr>
          <p:nvPr>
            <p:ph idx="1"/>
          </p:nvPr>
        </p:nvSpPr>
        <p:spPr>
          <a:xfrm>
            <a:off x="5231027" y="2026506"/>
            <a:ext cx="6273585" cy="4324865"/>
          </a:xfrm>
        </p:spPr>
        <p:txBody>
          <a:bodyPr>
            <a:normAutofit/>
          </a:bodyPr>
          <a:lstStyle/>
          <a:p>
            <a:r>
              <a:rPr lang="en-US" dirty="0" smtClean="0"/>
              <a:t>«</a:t>
            </a:r>
            <a:r>
              <a:rPr lang="en-US" dirty="0"/>
              <a:t>Divine Science, rising above physical theories, excludes matter, resolves </a:t>
            </a:r>
            <a:r>
              <a:rPr lang="en-US" i="1" dirty="0"/>
              <a:t>things </a:t>
            </a:r>
            <a:r>
              <a:rPr lang="en-US" dirty="0"/>
              <a:t>into </a:t>
            </a:r>
            <a:r>
              <a:rPr lang="en-US" i="1" dirty="0"/>
              <a:t>thoughts</a:t>
            </a:r>
            <a:r>
              <a:rPr lang="en-US" dirty="0"/>
              <a:t>, and replaces the objects of material sense with spiritual ideas»</a:t>
            </a:r>
          </a:p>
          <a:p>
            <a:r>
              <a:rPr lang="en-US" dirty="0" smtClean="0"/>
              <a:t>«The crude creations </a:t>
            </a:r>
            <a:r>
              <a:rPr lang="en-US" dirty="0"/>
              <a:t>of mortal thought must finally give place to the glorious forms which we sometimes behold in the </a:t>
            </a:r>
            <a:r>
              <a:rPr lang="en-US" dirty="0" smtClean="0"/>
              <a:t>camera </a:t>
            </a:r>
            <a:r>
              <a:rPr lang="en-US" dirty="0"/>
              <a:t>of divine Mind, when the mental picture is </a:t>
            </a:r>
            <a:r>
              <a:rPr lang="en-US" dirty="0" smtClean="0"/>
              <a:t>spiritual </a:t>
            </a:r>
            <a:r>
              <a:rPr lang="en-US" dirty="0"/>
              <a:t>and eternal. Mortals must look beyond fading, finite forms, if they would gain the true sense of </a:t>
            </a:r>
            <a:r>
              <a:rPr lang="en-US" dirty="0" smtClean="0"/>
              <a:t>things» </a:t>
            </a:r>
          </a:p>
          <a:p>
            <a:pPr marL="0" indent="0">
              <a:buNone/>
            </a:pPr>
            <a:r>
              <a:rPr lang="en-US" dirty="0"/>
              <a:t>	</a:t>
            </a:r>
            <a:r>
              <a:rPr lang="en-US" sz="1400" dirty="0" smtClean="0"/>
              <a:t>Mary Baker Eddy (1821-1910), </a:t>
            </a:r>
            <a:r>
              <a:rPr lang="en-US" sz="1400" i="1" dirty="0" smtClean="0"/>
              <a:t>Science and Health with Key to 	the Scriptures</a:t>
            </a:r>
            <a:r>
              <a:rPr lang="en-US" sz="1400" dirty="0" smtClean="0"/>
              <a:t>, 1910 ed., 123 and 263-	264</a:t>
            </a:r>
            <a:endParaRPr lang="it-IT" sz="1400" dirty="0"/>
          </a:p>
        </p:txBody>
      </p:sp>
      <p:pic>
        <p:nvPicPr>
          <p:cNvPr id="2050" name="Picture 2" descr="http://upload.wikimedia.org/wikipedia/commons/6/68/Mary_Baker_Ed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948" y="1688234"/>
            <a:ext cx="3176014" cy="466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755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71649" y="838293"/>
            <a:ext cx="8911687" cy="768085"/>
          </a:xfrm>
        </p:spPr>
        <p:txBody>
          <a:bodyPr/>
          <a:lstStyle/>
          <a:p>
            <a:pPr algn="ctr"/>
            <a:r>
              <a:rPr lang="en-US" dirty="0" smtClean="0"/>
              <a:t>Dunbar and Christian Science</a:t>
            </a:r>
            <a:endParaRPr lang="en-US" dirty="0"/>
          </a:p>
        </p:txBody>
      </p:sp>
      <p:sp>
        <p:nvSpPr>
          <p:cNvPr id="3" name="Segnaposto contenuto 2"/>
          <p:cNvSpPr>
            <a:spLocks noGrp="1"/>
          </p:cNvSpPr>
          <p:nvPr>
            <p:ph idx="1"/>
          </p:nvPr>
        </p:nvSpPr>
        <p:spPr>
          <a:xfrm>
            <a:off x="1054358" y="2121445"/>
            <a:ext cx="4852171" cy="3640923"/>
          </a:xfrm>
        </p:spPr>
        <p:txBody>
          <a:bodyPr>
            <a:normAutofit/>
          </a:bodyPr>
          <a:lstStyle/>
          <a:p>
            <a:r>
              <a:rPr lang="en-US" dirty="0" smtClean="0"/>
              <a:t>Dunbar was a very committed Christian Scientist throughout all her life. «Her Christian Science beliefs pervaded much of her work»*. Dunbar herself explained that she wanted to show that «all that is made is the work of God and all is good», while disharmony, even in a war, and evil are just delusions of the mind (</a:t>
            </a:r>
            <a:r>
              <a:rPr lang="en-US" i="1" dirty="0" smtClean="0"/>
              <a:t>Land Army Girls Going to Bed</a:t>
            </a:r>
            <a:r>
              <a:rPr lang="en-US" dirty="0" smtClean="0"/>
              <a:t>, 1943)</a:t>
            </a:r>
          </a:p>
          <a:p>
            <a:pPr marL="0" indent="0">
              <a:buNone/>
            </a:pPr>
            <a:r>
              <a:rPr lang="en-US" sz="1400" dirty="0" smtClean="0"/>
              <a:t>* Gill Clarke, </a:t>
            </a:r>
            <a:r>
              <a:rPr lang="en-US" sz="1400" i="1" dirty="0" smtClean="0"/>
              <a:t>Evelyn Dunbar: War and Country</a:t>
            </a:r>
            <a:r>
              <a:rPr lang="en-US" sz="1400" dirty="0" smtClean="0"/>
              <a:t>, Bristol 2006, 163</a:t>
            </a:r>
            <a:endParaRPr lang="en-US" sz="1400" dirty="0"/>
          </a:p>
        </p:txBody>
      </p:sp>
      <p:pic>
        <p:nvPicPr>
          <p:cNvPr id="14338" name="Picture 2" descr="http://upload.wikimedia.org/wikipedia/commons/e/ee/Land_Army_Girls_going_to_Bed_%28Art.IWM_ART_LD_335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543" y="2001996"/>
            <a:ext cx="5769248" cy="387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484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Winifred Nicholson (1893-1981)</a:t>
            </a:r>
            <a:endParaRPr lang="it-IT" dirty="0"/>
          </a:p>
        </p:txBody>
      </p:sp>
      <p:sp>
        <p:nvSpPr>
          <p:cNvPr id="3" name="Segnaposto contenuto 2"/>
          <p:cNvSpPr>
            <a:spLocks noGrp="1"/>
          </p:cNvSpPr>
          <p:nvPr>
            <p:ph idx="1"/>
          </p:nvPr>
        </p:nvSpPr>
        <p:spPr>
          <a:xfrm>
            <a:off x="5733536" y="2133600"/>
            <a:ext cx="5771076" cy="3336324"/>
          </a:xfrm>
        </p:spPr>
        <p:txBody>
          <a:bodyPr/>
          <a:lstStyle/>
          <a:p>
            <a:r>
              <a:rPr lang="en-US" dirty="0" smtClean="0"/>
              <a:t>The same feelings towards nature were expressed by Winifred Nicholson (left), a celebrated neo-Impressionist British painter who converted to Christian Science in the 1920s. She attributed to Christian Science her almost miraculous recovery after a fall during her first pregnancy in 1927. Christian Science «gradually became central to her thinking and to her art»*</a:t>
            </a:r>
          </a:p>
          <a:p>
            <a:pPr marL="0" indent="0">
              <a:buNone/>
            </a:pPr>
            <a:r>
              <a:rPr lang="en-US" dirty="0" smtClean="0"/>
              <a:t>*</a:t>
            </a:r>
            <a:r>
              <a:rPr lang="en-US" sz="1400" dirty="0" smtClean="0"/>
              <a:t>Christopher </a:t>
            </a:r>
            <a:r>
              <a:rPr lang="en-US" sz="1400" dirty="0" err="1" smtClean="0"/>
              <a:t>Andreae</a:t>
            </a:r>
            <a:r>
              <a:rPr lang="en-US" sz="1400" dirty="0" smtClean="0"/>
              <a:t>, </a:t>
            </a:r>
            <a:r>
              <a:rPr lang="en-US" sz="1400" i="1" dirty="0" smtClean="0"/>
              <a:t>Winifred Nicholson</a:t>
            </a:r>
            <a:r>
              <a:rPr lang="en-US" sz="1400" dirty="0" smtClean="0"/>
              <a:t>, </a:t>
            </a:r>
            <a:r>
              <a:rPr lang="en-US" sz="1400" dirty="0" err="1" smtClean="0"/>
              <a:t>Farnham</a:t>
            </a:r>
            <a:r>
              <a:rPr lang="en-US" sz="1400" dirty="0" smtClean="0"/>
              <a:t> - Burlington 2009, 66</a:t>
            </a:r>
            <a:endParaRPr lang="en-US" sz="1400"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22958" t="17710" r="11856" b="9636"/>
          <a:stretch/>
        </p:blipFill>
        <p:spPr>
          <a:xfrm rot="5400000" flipV="1">
            <a:off x="1781478" y="2259718"/>
            <a:ext cx="3689488" cy="3084089"/>
          </a:xfrm>
          <a:prstGeom prst="rect">
            <a:avLst/>
          </a:prstGeom>
        </p:spPr>
      </p:pic>
    </p:spTree>
    <p:extLst>
      <p:ext uri="{BB962C8B-B14F-4D97-AF65-F5344CB8AC3E}">
        <p14:creationId xmlns:p14="http://schemas.microsoft.com/office/powerpoint/2010/main" val="1936209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51795" y="599396"/>
            <a:ext cx="8911687" cy="702182"/>
          </a:xfrm>
        </p:spPr>
        <p:txBody>
          <a:bodyPr/>
          <a:lstStyle/>
          <a:p>
            <a:pPr algn="ctr"/>
            <a:r>
              <a:rPr lang="en-US" dirty="0" smtClean="0"/>
              <a:t>Winifred’s Flowers</a:t>
            </a:r>
            <a:endParaRPr lang="en-US" dirty="0"/>
          </a:p>
        </p:txBody>
      </p:sp>
      <p:sp>
        <p:nvSpPr>
          <p:cNvPr id="3" name="Segnaposto contenuto 2"/>
          <p:cNvSpPr>
            <a:spLocks noGrp="1"/>
          </p:cNvSpPr>
          <p:nvPr>
            <p:ph idx="1"/>
          </p:nvPr>
        </p:nvSpPr>
        <p:spPr>
          <a:xfrm>
            <a:off x="1887353" y="5198076"/>
            <a:ext cx="9840568" cy="1079156"/>
          </a:xfrm>
        </p:spPr>
        <p:txBody>
          <a:bodyPr/>
          <a:lstStyle/>
          <a:p>
            <a:r>
              <a:rPr lang="en-US" dirty="0" smtClean="0"/>
              <a:t>Nicholson is regarded as one of the best colorists in modern British art. She infused new life to the painting of flowers. Her flowers (</a:t>
            </a:r>
            <a:r>
              <a:rPr lang="en-US" i="1" dirty="0" smtClean="0"/>
              <a:t>Window-Sill, </a:t>
            </a:r>
            <a:r>
              <a:rPr lang="en-US" i="1" dirty="0" err="1" smtClean="0"/>
              <a:t>Lugano</a:t>
            </a:r>
            <a:r>
              <a:rPr lang="en-US" dirty="0" smtClean="0"/>
              <a:t>, 1923) showed the world as the perfect work of God and a demonstration of Divine Beauty</a:t>
            </a:r>
            <a:endParaRPr lang="en-US" dirty="0"/>
          </a:p>
        </p:txBody>
      </p:sp>
      <p:pic>
        <p:nvPicPr>
          <p:cNvPr id="5" name="Picture 4" descr="http://www.tate.org.uk/art/images/work/N/N05/N05126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928" y="1481745"/>
            <a:ext cx="6069419" cy="339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491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05380" y="1349040"/>
            <a:ext cx="4458664" cy="660993"/>
          </a:xfrm>
        </p:spPr>
        <p:txBody>
          <a:bodyPr/>
          <a:lstStyle/>
          <a:p>
            <a:pPr algn="ctr"/>
            <a:r>
              <a:rPr lang="it-IT" dirty="0" smtClean="0"/>
              <a:t>Divine Light</a:t>
            </a:r>
            <a:endParaRPr lang="it-IT" dirty="0"/>
          </a:p>
        </p:txBody>
      </p:sp>
      <p:sp>
        <p:nvSpPr>
          <p:cNvPr id="3" name="Segnaposto contenuto 2"/>
          <p:cNvSpPr>
            <a:spLocks noGrp="1"/>
          </p:cNvSpPr>
          <p:nvPr>
            <p:ph idx="1"/>
          </p:nvPr>
        </p:nvSpPr>
        <p:spPr>
          <a:xfrm>
            <a:off x="1351005" y="2323071"/>
            <a:ext cx="4967415" cy="3278659"/>
          </a:xfrm>
        </p:spPr>
        <p:txBody>
          <a:bodyPr/>
          <a:lstStyle/>
          <a:p>
            <a:r>
              <a:rPr lang="en-US" i="1" dirty="0" smtClean="0"/>
              <a:t>Daffodils and Bluebells </a:t>
            </a:r>
            <a:r>
              <a:rPr lang="en-US" dirty="0" smtClean="0"/>
              <a:t>(1950-1955) is a highly symbolic painting where the beauty of the flowers directs the gaze towards a church window and Divine Light</a:t>
            </a:r>
          </a:p>
          <a:p>
            <a:r>
              <a:rPr lang="en-US" dirty="0" smtClean="0"/>
              <a:t>In 1954, Nicholson wrote in </a:t>
            </a:r>
            <a:r>
              <a:rPr lang="en-US" i="1" dirty="0" smtClean="0"/>
              <a:t>The Christian Science Monitor </a:t>
            </a:r>
            <a:r>
              <a:rPr lang="en-US" dirty="0" smtClean="0"/>
              <a:t>that these paintings represented «the still order behind turmoil», «a place where the harmony of space is giving its verdict»</a:t>
            </a:r>
            <a:endParaRPr lang="en-US" dirty="0"/>
          </a:p>
        </p:txBody>
      </p:sp>
      <p:pic>
        <p:nvPicPr>
          <p:cNvPr id="16386" name="Picture 2" descr="http://1.bp.blogspot.com/-l1pwFgJdVAg/UHwMyfQTzzI/AAAAAAAAElI/fRQAC5UodXw/s1600/WN+Daffodils+and+Bluebells+1950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700" y="667804"/>
            <a:ext cx="4564686" cy="547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212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93145" y="434639"/>
            <a:ext cx="8911687" cy="568535"/>
          </a:xfrm>
        </p:spPr>
        <p:txBody>
          <a:bodyPr>
            <a:normAutofit fontScale="90000"/>
          </a:bodyPr>
          <a:lstStyle/>
          <a:p>
            <a:pPr algn="ctr"/>
            <a:r>
              <a:rPr lang="en-US" dirty="0" smtClean="0"/>
              <a:t>The Beauty of Children</a:t>
            </a:r>
            <a:endParaRPr lang="en-US" dirty="0"/>
          </a:p>
        </p:txBody>
      </p:sp>
      <p:sp>
        <p:nvSpPr>
          <p:cNvPr id="3" name="Segnaposto contenuto 2"/>
          <p:cNvSpPr>
            <a:spLocks noGrp="1"/>
          </p:cNvSpPr>
          <p:nvPr>
            <p:ph idx="1"/>
          </p:nvPr>
        </p:nvSpPr>
        <p:spPr>
          <a:xfrm>
            <a:off x="2289432" y="4835609"/>
            <a:ext cx="8915400" cy="1676973"/>
          </a:xfrm>
        </p:spPr>
        <p:txBody>
          <a:bodyPr>
            <a:normAutofit fontScale="92500" lnSpcReduction="10000"/>
          </a:bodyPr>
          <a:lstStyle/>
          <a:p>
            <a:r>
              <a:rPr lang="en-US" dirty="0" smtClean="0"/>
              <a:t>Nicholson didn’t paint flowers and landscapes only. She found the same spiritual beauty in family life, children, the simple joys of the countryside. By her children’s accounts, «she couldn’t have been a better mother»*, and this loving relationship found a place in her art (</a:t>
            </a:r>
            <a:r>
              <a:rPr lang="en-US" i="1" dirty="0" smtClean="0"/>
              <a:t>Kate and Jake, Isle of Wight</a:t>
            </a:r>
            <a:r>
              <a:rPr lang="en-US" dirty="0" smtClean="0"/>
              <a:t> and </a:t>
            </a:r>
            <a:r>
              <a:rPr lang="en-US" i="1" dirty="0" smtClean="0"/>
              <a:t>Hats</a:t>
            </a:r>
            <a:r>
              <a:rPr lang="en-US" dirty="0" smtClean="0"/>
              <a:t>, 1931-32, above)</a:t>
            </a:r>
          </a:p>
          <a:p>
            <a:pPr marL="0" indent="0">
              <a:buNone/>
            </a:pPr>
            <a:r>
              <a:rPr lang="en-US" dirty="0" smtClean="0"/>
              <a:t>*</a:t>
            </a:r>
            <a:r>
              <a:rPr lang="en-US" dirty="0" err="1" smtClean="0"/>
              <a:t>Andreae</a:t>
            </a:r>
            <a:r>
              <a:rPr lang="en-US" dirty="0" smtClean="0"/>
              <a:t>, 92</a:t>
            </a:r>
            <a:endParaRPr lang="en-US" dirty="0"/>
          </a:p>
        </p:txBody>
      </p:sp>
      <p:pic>
        <p:nvPicPr>
          <p:cNvPr id="1026" name="Picture 2" descr="https://www.nationalgalleries.org/media/42/collection/2012AA42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248" y="1345044"/>
            <a:ext cx="3970981" cy="3041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media-cache-ak0.pinimg.com/236x/6e/f8/3e/6ef83ecfe7c6cec71f1f55f9c5a314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768" y="1345044"/>
            <a:ext cx="3281252" cy="301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697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29314" y="648823"/>
            <a:ext cx="8911687" cy="801036"/>
          </a:xfrm>
        </p:spPr>
        <p:txBody>
          <a:bodyPr/>
          <a:lstStyle/>
          <a:p>
            <a:pPr algn="ctr"/>
            <a:r>
              <a:rPr lang="en-US" dirty="0" smtClean="0"/>
              <a:t>Abstract Experiments</a:t>
            </a:r>
            <a:endParaRPr lang="en-US" dirty="0"/>
          </a:p>
        </p:txBody>
      </p:sp>
      <p:sp>
        <p:nvSpPr>
          <p:cNvPr id="3" name="Segnaposto contenuto 2"/>
          <p:cNvSpPr>
            <a:spLocks noGrp="1"/>
          </p:cNvSpPr>
          <p:nvPr>
            <p:ph idx="1"/>
          </p:nvPr>
        </p:nvSpPr>
        <p:spPr>
          <a:xfrm>
            <a:off x="7405817" y="1973124"/>
            <a:ext cx="4098795" cy="3385640"/>
          </a:xfrm>
        </p:spPr>
        <p:txBody>
          <a:bodyPr/>
          <a:lstStyle/>
          <a:p>
            <a:r>
              <a:rPr lang="en-US" dirty="0" smtClean="0"/>
              <a:t>Nicholson experimented with the abstract as a way of capturing the essence of world’s beauty and goodness as early as 1935. The title </a:t>
            </a:r>
            <a:r>
              <a:rPr lang="en-US" i="1" dirty="0" err="1" smtClean="0"/>
              <a:t>Quarante</a:t>
            </a:r>
            <a:r>
              <a:rPr lang="en-US" i="1" dirty="0" smtClean="0"/>
              <a:t> </a:t>
            </a:r>
            <a:r>
              <a:rPr lang="en-US" i="1" dirty="0" err="1" smtClean="0"/>
              <a:t>Huit</a:t>
            </a:r>
            <a:r>
              <a:rPr lang="en-US" i="1" dirty="0" smtClean="0"/>
              <a:t> Quai </a:t>
            </a:r>
            <a:r>
              <a:rPr lang="en-US" i="1" dirty="0" err="1" smtClean="0"/>
              <a:t>d’Auteuil</a:t>
            </a:r>
            <a:r>
              <a:rPr lang="en-US" i="1" dirty="0" smtClean="0"/>
              <a:t> </a:t>
            </a:r>
            <a:r>
              <a:rPr lang="en-US" dirty="0" smtClean="0"/>
              <a:t>(left) refers to her address in Paris, where she started a lifelong friendship with Dutch abstract painter Piet Mondrian (1872-1944)</a:t>
            </a:r>
            <a:endParaRPr lang="en-US" dirty="0"/>
          </a:p>
        </p:txBody>
      </p:sp>
      <p:pic>
        <p:nvPicPr>
          <p:cNvPr id="15362" name="Picture 2" descr="Winifred Nicholson ‘Quarante Huit Quai d’Auteuil’, 1935&#10;© The Trustees of Winifred Nichol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670" y="1812648"/>
            <a:ext cx="5552066" cy="370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60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21076" y="541732"/>
            <a:ext cx="8911687" cy="718658"/>
          </a:xfrm>
        </p:spPr>
        <p:txBody>
          <a:bodyPr/>
          <a:lstStyle/>
          <a:p>
            <a:pPr algn="ctr"/>
            <a:r>
              <a:rPr lang="en-US" dirty="0" smtClean="0"/>
              <a:t>Light and Divine Science</a:t>
            </a:r>
            <a:endParaRPr lang="en-US" dirty="0"/>
          </a:p>
        </p:txBody>
      </p:sp>
      <p:sp>
        <p:nvSpPr>
          <p:cNvPr id="3" name="Segnaposto contenuto 2"/>
          <p:cNvSpPr>
            <a:spLocks noGrp="1"/>
          </p:cNvSpPr>
          <p:nvPr>
            <p:ph idx="1"/>
          </p:nvPr>
        </p:nvSpPr>
        <p:spPr>
          <a:xfrm>
            <a:off x="1312346" y="1902940"/>
            <a:ext cx="4948410" cy="3624648"/>
          </a:xfrm>
        </p:spPr>
        <p:txBody>
          <a:bodyPr>
            <a:normAutofit/>
          </a:bodyPr>
          <a:lstStyle/>
          <a:p>
            <a:r>
              <a:rPr lang="en-US" dirty="0" smtClean="0"/>
              <a:t>From the abstract experiments, Nicholson consistently returned to flowers. Later in life, however, she formed a close association with Chinese abstract painter Li Yuan-Chia (1929-1994)</a:t>
            </a:r>
          </a:p>
          <a:p>
            <a:r>
              <a:rPr lang="en-US" dirty="0" smtClean="0"/>
              <a:t>Under his influence, she experimented with prisms, producing a whole series of painted meditations about light, a symbol of Christ and of Divine Science dispelling the errors of the mortal mind (</a:t>
            </a:r>
            <a:r>
              <a:rPr lang="en-US" i="1" dirty="0" smtClean="0"/>
              <a:t>Consciousness</a:t>
            </a:r>
            <a:r>
              <a:rPr lang="en-US" dirty="0" smtClean="0"/>
              <a:t>, 1980, right)</a:t>
            </a:r>
            <a:endParaRPr lang="en-US" dirty="0"/>
          </a:p>
        </p:txBody>
      </p:sp>
      <p:pic>
        <p:nvPicPr>
          <p:cNvPr id="2050" name="Picture 2" descr="http://www.winifrednicholson.com/sites/default/files/imagecache/large/paintings/Conscious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746" y="1617404"/>
            <a:ext cx="5174720" cy="419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3318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22222" y="640586"/>
            <a:ext cx="8911687" cy="776322"/>
          </a:xfrm>
        </p:spPr>
        <p:txBody>
          <a:bodyPr/>
          <a:lstStyle/>
          <a:p>
            <a:pPr algn="ctr"/>
            <a:r>
              <a:rPr lang="en-US" dirty="0" smtClean="0"/>
              <a:t>Christian Scientists and Theosophists</a:t>
            </a:r>
            <a:endParaRPr lang="en-US" dirty="0"/>
          </a:p>
        </p:txBody>
      </p:sp>
      <p:sp>
        <p:nvSpPr>
          <p:cNvPr id="3" name="Segnaposto contenuto 2"/>
          <p:cNvSpPr>
            <a:spLocks noGrp="1"/>
          </p:cNvSpPr>
          <p:nvPr>
            <p:ph idx="1"/>
          </p:nvPr>
        </p:nvSpPr>
        <p:spPr>
          <a:xfrm>
            <a:off x="1966849" y="2421926"/>
            <a:ext cx="4190529" cy="3006810"/>
          </a:xfrm>
        </p:spPr>
        <p:txBody>
          <a:bodyPr/>
          <a:lstStyle/>
          <a:p>
            <a:r>
              <a:rPr lang="en-US" dirty="0" smtClean="0"/>
              <a:t>Mondrian (right), a very committed Theosophist, found a congenial spirit in Nicholson. Artists who were respectively Christian Scientists and Theosophists often befriended each other, and some went from Christian Science to Theosophy</a:t>
            </a:r>
            <a:endParaRPr lang="en-US" dirty="0"/>
          </a:p>
        </p:txBody>
      </p:sp>
      <p:pic>
        <p:nvPicPr>
          <p:cNvPr id="17412" name="Picture 4" descr="https://autobiographicalhouses.files.wordpress.com/2011/02/rogi_andre-piet_mondrian_his_studioparis19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065" y="1748939"/>
            <a:ext cx="4149382" cy="435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481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60541" y="1033238"/>
            <a:ext cx="5721650" cy="817512"/>
          </a:xfrm>
        </p:spPr>
        <p:txBody>
          <a:bodyPr/>
          <a:lstStyle/>
          <a:p>
            <a:pPr algn="ctr"/>
            <a:r>
              <a:rPr lang="it-IT" dirty="0" smtClean="0"/>
              <a:t>Eddy vs Blavatsky</a:t>
            </a:r>
            <a:endParaRPr lang="it-IT" dirty="0"/>
          </a:p>
        </p:txBody>
      </p:sp>
      <p:sp>
        <p:nvSpPr>
          <p:cNvPr id="3" name="Segnaposto contenuto 2"/>
          <p:cNvSpPr>
            <a:spLocks noGrp="1"/>
          </p:cNvSpPr>
          <p:nvPr>
            <p:ph idx="1"/>
          </p:nvPr>
        </p:nvSpPr>
        <p:spPr>
          <a:xfrm>
            <a:off x="5020963" y="2048460"/>
            <a:ext cx="6800807" cy="3998114"/>
          </a:xfrm>
        </p:spPr>
        <p:txBody>
          <a:bodyPr>
            <a:normAutofit/>
          </a:bodyPr>
          <a:lstStyle/>
          <a:p>
            <a:r>
              <a:rPr lang="en-US" dirty="0" smtClean="0"/>
              <a:t>The Theosophical Society was founded in New York only two weeks after the first publication of </a:t>
            </a:r>
            <a:r>
              <a:rPr lang="en-US" i="1" dirty="0" smtClean="0"/>
              <a:t>Science and Health</a:t>
            </a:r>
            <a:r>
              <a:rPr lang="en-US" dirty="0" smtClean="0"/>
              <a:t>. Both movements were founded by women and found followers in the same urban and progressive milieu. The two teachings were, however, «wholly irreconcilable»*. Theosophy’s founder, Helena Blavatsky (1831-1891, below), attacked Christian Science as a wrong interpretation of human psychic and occult powers, and Mrs. Eddy (above) regarded Theosophy as a particularly malignant form of animal magnetism, i.e. of the malicious attempt to control other human minds</a:t>
            </a:r>
          </a:p>
          <a:p>
            <a:pPr marL="0" indent="0">
              <a:buNone/>
            </a:pPr>
            <a:r>
              <a:rPr lang="en-US" sz="1400" dirty="0" smtClean="0"/>
              <a:t>* Stephen Gottschalk (1941-2005), </a:t>
            </a:r>
            <a:r>
              <a:rPr lang="en-US" sz="1400" i="1" dirty="0" smtClean="0"/>
              <a:t>The Emergence of Christian Science in American Religious Life</a:t>
            </a:r>
            <a:r>
              <a:rPr lang="en-US" sz="1400" dirty="0" smtClean="0"/>
              <a:t>, Berkeley - Los Angeles - London 1973, 156</a:t>
            </a:r>
            <a:endParaRPr lang="en-US" sz="1400" dirty="0"/>
          </a:p>
        </p:txBody>
      </p:sp>
      <p:pic>
        <p:nvPicPr>
          <p:cNvPr id="21506" name="Picture 2" descr="http://page42.org/wp-content/uploads/2013/07/HP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82" y="3661390"/>
            <a:ext cx="3337268" cy="294156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upload.wikimedia.org/wikipedia/commons/3/33/Public_Domain_Mary_Baker_Ed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126" y="267776"/>
            <a:ext cx="2421924" cy="316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468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4130" y="582920"/>
            <a:ext cx="8911687" cy="776322"/>
          </a:xfrm>
        </p:spPr>
        <p:txBody>
          <a:bodyPr/>
          <a:lstStyle/>
          <a:p>
            <a:pPr algn="ctr"/>
            <a:r>
              <a:rPr lang="en-US" dirty="0" smtClean="0"/>
              <a:t>Friendly Relationships</a:t>
            </a:r>
            <a:endParaRPr lang="en-US" dirty="0"/>
          </a:p>
        </p:txBody>
      </p:sp>
      <p:sp>
        <p:nvSpPr>
          <p:cNvPr id="3" name="Segnaposto contenuto 2"/>
          <p:cNvSpPr>
            <a:spLocks noGrp="1"/>
          </p:cNvSpPr>
          <p:nvPr>
            <p:ph idx="1"/>
          </p:nvPr>
        </p:nvSpPr>
        <p:spPr>
          <a:xfrm>
            <a:off x="2026508" y="2248928"/>
            <a:ext cx="4699997" cy="3468130"/>
          </a:xfrm>
        </p:spPr>
        <p:txBody>
          <a:bodyPr>
            <a:normAutofit/>
          </a:bodyPr>
          <a:lstStyle/>
          <a:p>
            <a:r>
              <a:rPr lang="en-US" dirty="0" smtClean="0"/>
              <a:t>Notwithstanding this doctrinal conflict, relationships between individual Theosophist and Christian Scientists were often good, particularly in the artistic milieu. The well-known British composer Cyril Scott (1879-1970, right), who was first interested in Christian Science and later became a Theosophist, claimed that he was introduced to Theosophy through Christian Science friends</a:t>
            </a:r>
          </a:p>
          <a:p>
            <a:endParaRPr lang="it-IT" dirty="0"/>
          </a:p>
        </p:txBody>
      </p:sp>
      <p:pic>
        <p:nvPicPr>
          <p:cNvPr id="4" name="Picture 2" descr="http://www.cyrilscott.net/images-Cyril/CS_self_images/C-portrait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781" y="1714792"/>
            <a:ext cx="3119468" cy="428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912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59758" y="546853"/>
            <a:ext cx="8911687" cy="710420"/>
          </a:xfrm>
        </p:spPr>
        <p:txBody>
          <a:bodyPr/>
          <a:lstStyle/>
          <a:p>
            <a:pPr algn="ctr"/>
            <a:r>
              <a:rPr lang="en-US" dirty="0" smtClean="0"/>
              <a:t>Christian Science and the Arts</a:t>
            </a:r>
            <a:endParaRPr lang="en-US" dirty="0"/>
          </a:p>
        </p:txBody>
      </p:sp>
      <p:sp>
        <p:nvSpPr>
          <p:cNvPr id="3" name="Segnaposto contenuto 2"/>
          <p:cNvSpPr>
            <a:spLocks noGrp="1"/>
          </p:cNvSpPr>
          <p:nvPr>
            <p:ph idx="1"/>
          </p:nvPr>
        </p:nvSpPr>
        <p:spPr>
          <a:xfrm>
            <a:off x="2103180" y="4044778"/>
            <a:ext cx="8915400" cy="2471351"/>
          </a:xfrm>
        </p:spPr>
        <p:txBody>
          <a:bodyPr/>
          <a:lstStyle/>
          <a:p>
            <a:r>
              <a:rPr lang="it-IT" dirty="0"/>
              <a:t>«</a:t>
            </a:r>
            <a:r>
              <a:rPr lang="en-US" dirty="0"/>
              <a:t>The artist is not in his painting. The picture is the artist's thought objectified»</a:t>
            </a:r>
          </a:p>
          <a:p>
            <a:r>
              <a:rPr lang="en-US" dirty="0" smtClean="0"/>
              <a:t>The Christian Science artists says</a:t>
            </a:r>
            <a:r>
              <a:rPr lang="it-IT" dirty="0" smtClean="0"/>
              <a:t>: «I </a:t>
            </a:r>
            <a:r>
              <a:rPr lang="en-US" dirty="0" smtClean="0"/>
              <a:t>have </a:t>
            </a:r>
            <a:r>
              <a:rPr lang="en-US" dirty="0"/>
              <a:t>spiritual ideals, indestructible and glorious. When others see them as I do, in their true light and loveliness, — and know that these ideals are real and eternal because drawn from Truth, — they will find that nothing is lost, and all </a:t>
            </a:r>
            <a:r>
              <a:rPr lang="en-US" dirty="0" smtClean="0"/>
              <a:t>is </a:t>
            </a:r>
            <a:r>
              <a:rPr lang="en-US" dirty="0"/>
              <a:t>won, by a right estimate of what is </a:t>
            </a:r>
            <a:r>
              <a:rPr lang="en-US" dirty="0" smtClean="0"/>
              <a:t>real»</a:t>
            </a:r>
          </a:p>
          <a:p>
            <a:pPr marL="0" indent="0">
              <a:buNone/>
            </a:pPr>
            <a:r>
              <a:rPr lang="en-US" dirty="0"/>
              <a:t>	</a:t>
            </a:r>
            <a:r>
              <a:rPr lang="en-US" sz="1400" i="1" dirty="0" smtClean="0"/>
              <a:t>Science </a:t>
            </a:r>
            <a:r>
              <a:rPr lang="en-US" sz="1400" i="1" dirty="0"/>
              <a:t>and </a:t>
            </a:r>
            <a:r>
              <a:rPr lang="en-US" sz="1400" i="1" dirty="0" smtClean="0"/>
              <a:t>Health</a:t>
            </a:r>
            <a:r>
              <a:rPr lang="en-US" sz="1400" dirty="0" smtClean="0"/>
              <a:t>, 1910 ed., 310 and 359-360</a:t>
            </a:r>
            <a:endParaRPr lang="it-IT" sz="1400" dirty="0"/>
          </a:p>
          <a:p>
            <a:pPr marL="0" indent="0">
              <a:buNone/>
            </a:pPr>
            <a:endParaRPr lang="it-IT" dirty="0"/>
          </a:p>
        </p:txBody>
      </p:sp>
      <p:pic>
        <p:nvPicPr>
          <p:cNvPr id="3074" name="Picture 2" descr="http://www.christiansciencemb.com/images/MB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259" y="1396631"/>
            <a:ext cx="4806863" cy="234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49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11725" y="377273"/>
            <a:ext cx="8911687" cy="623744"/>
          </a:xfrm>
        </p:spPr>
        <p:txBody>
          <a:bodyPr>
            <a:normAutofit fontScale="90000"/>
          </a:bodyPr>
          <a:lstStyle/>
          <a:p>
            <a:pPr algn="ctr"/>
            <a:r>
              <a:rPr lang="en-US" dirty="0" smtClean="0"/>
              <a:t>Canada’s Group of Seven</a:t>
            </a:r>
            <a:endParaRPr lang="en-US" dirty="0"/>
          </a:p>
        </p:txBody>
      </p:sp>
      <p:sp>
        <p:nvSpPr>
          <p:cNvPr id="3" name="Segnaposto contenuto 2"/>
          <p:cNvSpPr>
            <a:spLocks noGrp="1"/>
          </p:cNvSpPr>
          <p:nvPr>
            <p:ph idx="1"/>
          </p:nvPr>
        </p:nvSpPr>
        <p:spPr>
          <a:xfrm>
            <a:off x="1473309" y="4870297"/>
            <a:ext cx="10228274" cy="1571691"/>
          </a:xfrm>
        </p:spPr>
        <p:txBody>
          <a:bodyPr/>
          <a:lstStyle/>
          <a:p>
            <a:r>
              <a:rPr lang="en-US" dirty="0" smtClean="0"/>
              <a:t>A case in point is the Group of Seven (left), Canada’s most significant 20</a:t>
            </a:r>
            <a:r>
              <a:rPr lang="en-US" baseline="30000" dirty="0" smtClean="0"/>
              <a:t>th</a:t>
            </a:r>
            <a:r>
              <a:rPr lang="en-US" dirty="0" smtClean="0"/>
              <a:t> century group of artists. The founder, Lawren Harris (1885-1970) had a Christian Science mother but later moved to Theosophy.  Among the members, </a:t>
            </a:r>
            <a:r>
              <a:rPr lang="en-US" dirty="0"/>
              <a:t>James Edward Hervey MacDonald (1873-1932</a:t>
            </a:r>
            <a:r>
              <a:rPr lang="en-US" dirty="0" smtClean="0"/>
              <a:t>) was a Theosophist with a Christian Scientist wife, and </a:t>
            </a:r>
            <a:r>
              <a:rPr lang="en-US" dirty="0"/>
              <a:t>Frank Hans (Franz) Johnston (1888-1949), </a:t>
            </a:r>
            <a:r>
              <a:rPr lang="en-US" dirty="0" smtClean="0"/>
              <a:t>was a Christian Scientist </a:t>
            </a:r>
            <a:endParaRPr lang="en-US" dirty="0"/>
          </a:p>
        </p:txBody>
      </p:sp>
      <p:pic>
        <p:nvPicPr>
          <p:cNvPr id="18434" name="Picture 2" descr="http://upload.wikimedia.org/wikipedia/commons/thumb/d/d8/Group-of-seven-artists.jpg/1920px-Group-of-seven-artis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409" y="1220569"/>
            <a:ext cx="5702317" cy="343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3601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68156" y="597211"/>
            <a:ext cx="8911687" cy="768085"/>
          </a:xfrm>
        </p:spPr>
        <p:txBody>
          <a:bodyPr/>
          <a:lstStyle/>
          <a:p>
            <a:pPr algn="ctr"/>
            <a:r>
              <a:rPr lang="en-US" i="1" dirty="0" smtClean="0"/>
              <a:t>The Christian Scientist</a:t>
            </a:r>
            <a:endParaRPr lang="en-US" i="1" dirty="0"/>
          </a:p>
        </p:txBody>
      </p:sp>
      <p:sp>
        <p:nvSpPr>
          <p:cNvPr id="3" name="Segnaposto contenuto 2"/>
          <p:cNvSpPr>
            <a:spLocks noGrp="1"/>
          </p:cNvSpPr>
          <p:nvPr>
            <p:ph idx="1"/>
          </p:nvPr>
        </p:nvSpPr>
        <p:spPr>
          <a:xfrm>
            <a:off x="4431958" y="2098300"/>
            <a:ext cx="3797472" cy="3585807"/>
          </a:xfrm>
        </p:spPr>
        <p:txBody>
          <a:bodyPr/>
          <a:lstStyle/>
          <a:p>
            <a:r>
              <a:rPr lang="it-IT" dirty="0" smtClean="0"/>
              <a:t>Harris’ </a:t>
            </a:r>
            <a:r>
              <a:rPr lang="en-US" dirty="0" smtClean="0"/>
              <a:t>beloved second wife Bess </a:t>
            </a:r>
            <a:r>
              <a:rPr lang="en-US" dirty="0" err="1" smtClean="0"/>
              <a:t>Housser</a:t>
            </a:r>
            <a:r>
              <a:rPr lang="en-US" dirty="0" smtClean="0"/>
              <a:t> (1891-1969, left</a:t>
            </a:r>
            <a:r>
              <a:rPr lang="en-US" dirty="0"/>
              <a:t>), </a:t>
            </a:r>
            <a:r>
              <a:rPr lang="en-US" dirty="0" smtClean="0"/>
              <a:t>was a </a:t>
            </a:r>
            <a:r>
              <a:rPr lang="en-US" dirty="0"/>
              <a:t>Christian Scientist </a:t>
            </a:r>
            <a:r>
              <a:rPr lang="en-US" dirty="0" smtClean="0"/>
              <a:t>who later became herself a Theosophist. In 1920, long before they got married, Harris painted </a:t>
            </a:r>
            <a:r>
              <a:rPr lang="en-US" dirty="0"/>
              <a:t>her as </a:t>
            </a:r>
            <a:r>
              <a:rPr lang="en-US" i="1" dirty="0" smtClean="0"/>
              <a:t>The </a:t>
            </a:r>
            <a:r>
              <a:rPr lang="en-US" i="1" dirty="0"/>
              <a:t>Christian </a:t>
            </a:r>
            <a:r>
              <a:rPr lang="en-US" i="1" dirty="0" smtClean="0"/>
              <a:t>Scientist</a:t>
            </a:r>
            <a:r>
              <a:rPr lang="en-US" dirty="0" smtClean="0"/>
              <a:t> </a:t>
            </a:r>
            <a:r>
              <a:rPr lang="en-US" dirty="0"/>
              <a:t>(right</a:t>
            </a:r>
            <a:r>
              <a:rPr lang="en-US" dirty="0" smtClean="0"/>
              <a:t>). Almost all members of their circle of friends were either Theosophists or Christian Scientists </a:t>
            </a:r>
            <a:endParaRPr lang="en-US"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025" y="1757604"/>
            <a:ext cx="3050458" cy="451433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211" y="1757604"/>
            <a:ext cx="2795212" cy="4267200"/>
          </a:xfrm>
          <a:prstGeom prst="rect">
            <a:avLst/>
          </a:prstGeom>
        </p:spPr>
      </p:pic>
    </p:spTree>
    <p:extLst>
      <p:ext uri="{BB962C8B-B14F-4D97-AF65-F5344CB8AC3E}">
        <p14:creationId xmlns:p14="http://schemas.microsoft.com/office/powerpoint/2010/main" val="1857193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82710" y="301339"/>
            <a:ext cx="8911687" cy="686795"/>
          </a:xfrm>
        </p:spPr>
        <p:txBody>
          <a:bodyPr/>
          <a:lstStyle/>
          <a:p>
            <a:pPr algn="ctr"/>
            <a:r>
              <a:rPr lang="en-US" dirty="0" smtClean="0"/>
              <a:t>Harris and Animal Magnetism</a:t>
            </a:r>
            <a:endParaRPr lang="en-US" dirty="0"/>
          </a:p>
        </p:txBody>
      </p:sp>
      <p:sp>
        <p:nvSpPr>
          <p:cNvPr id="3" name="Segnaposto contenuto 2"/>
          <p:cNvSpPr>
            <a:spLocks noGrp="1"/>
          </p:cNvSpPr>
          <p:nvPr>
            <p:ph idx="1"/>
          </p:nvPr>
        </p:nvSpPr>
        <p:spPr>
          <a:xfrm>
            <a:off x="1754658" y="4691165"/>
            <a:ext cx="9972374" cy="1779373"/>
          </a:xfrm>
        </p:spPr>
        <p:txBody>
          <a:bodyPr>
            <a:normAutofit/>
          </a:bodyPr>
          <a:lstStyle/>
          <a:p>
            <a:r>
              <a:rPr lang="en-US" dirty="0" smtClean="0"/>
              <a:t>Although firmly committed to Theosophy, Lawren and Bess Harris continued to rely on the key Christian Science concept of animal magnetism. Harris became concerned that art could inadvertently become a vehicle of animal magnetism, when it tried to influence through symbols. This eventually contributed to the passage from his signature Canadian landscapes (</a:t>
            </a:r>
            <a:r>
              <a:rPr lang="en-US" i="1" dirty="0"/>
              <a:t>North Shore, Lake </a:t>
            </a:r>
            <a:r>
              <a:rPr lang="en-US" i="1" dirty="0" smtClean="0"/>
              <a:t>Superior</a:t>
            </a:r>
            <a:r>
              <a:rPr lang="en-US" dirty="0" smtClean="0"/>
              <a:t>,1926, left) to the abstract works of his later years </a:t>
            </a:r>
            <a:r>
              <a:rPr lang="en-US" dirty="0"/>
              <a:t>(</a:t>
            </a:r>
            <a:r>
              <a:rPr lang="en-US" i="1" dirty="0"/>
              <a:t>Abstract no. 7</a:t>
            </a:r>
            <a:r>
              <a:rPr lang="en-US" dirty="0"/>
              <a:t>, </a:t>
            </a:r>
            <a:r>
              <a:rPr lang="en-US" dirty="0" smtClean="0"/>
              <a:t>right)</a:t>
            </a:r>
            <a:endParaRPr lang="en-US"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033" y="1205895"/>
            <a:ext cx="3888259" cy="3102254"/>
          </a:xfrm>
          <a:prstGeom prst="rect">
            <a:avLst/>
          </a:prstGeom>
        </p:spPr>
      </p:pic>
      <p:pic>
        <p:nvPicPr>
          <p:cNvPr id="5" name="Picture 2" descr="http://projects.vanartgallery.bc.ca/publications/75years/exhibitions/images/renders/VAG-5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523" y="1153390"/>
            <a:ext cx="2867294" cy="320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23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71374" y="665299"/>
            <a:ext cx="8911687" cy="710420"/>
          </a:xfrm>
        </p:spPr>
        <p:txBody>
          <a:bodyPr/>
          <a:lstStyle/>
          <a:p>
            <a:pPr algn="ctr"/>
            <a:r>
              <a:rPr lang="it-IT" dirty="0" smtClean="0"/>
              <a:t>Franz Johnston</a:t>
            </a:r>
            <a:endParaRPr lang="it-IT" dirty="0"/>
          </a:p>
        </p:txBody>
      </p:sp>
      <p:sp>
        <p:nvSpPr>
          <p:cNvPr id="3" name="Segnaposto contenuto 2"/>
          <p:cNvSpPr>
            <a:spLocks noGrp="1"/>
          </p:cNvSpPr>
          <p:nvPr>
            <p:ph idx="1"/>
          </p:nvPr>
        </p:nvSpPr>
        <p:spPr>
          <a:xfrm>
            <a:off x="1548714" y="2149347"/>
            <a:ext cx="3830594" cy="3494893"/>
          </a:xfrm>
        </p:spPr>
        <p:txBody>
          <a:bodyPr>
            <a:normAutofit/>
          </a:bodyPr>
          <a:lstStyle/>
          <a:p>
            <a:r>
              <a:rPr lang="en-US" dirty="0" smtClean="0"/>
              <a:t>Johnston (</a:t>
            </a:r>
            <a:r>
              <a:rPr lang="en-US" i="1" dirty="0" smtClean="0"/>
              <a:t>Patterned Hillside</a:t>
            </a:r>
            <a:r>
              <a:rPr lang="en-US" dirty="0" smtClean="0"/>
              <a:t>, 1918, right) was the only member of the Group of Seven who «remained a faithful and devout follower [of Christian Science] all his life. He started each day with a prayer and Bible reading»*</a:t>
            </a:r>
          </a:p>
          <a:p>
            <a:pPr marL="0" indent="0">
              <a:buNone/>
            </a:pPr>
            <a:r>
              <a:rPr lang="en-US" dirty="0" smtClean="0"/>
              <a:t>*</a:t>
            </a:r>
            <a:r>
              <a:rPr lang="en-US" sz="1400" dirty="0" smtClean="0"/>
              <a:t>Roger </a:t>
            </a:r>
            <a:r>
              <a:rPr lang="en-US" sz="1400" dirty="0" err="1" smtClean="0"/>
              <a:t>Burford</a:t>
            </a:r>
            <a:r>
              <a:rPr lang="en-US" sz="1400" dirty="0" smtClean="0"/>
              <a:t> Mason, </a:t>
            </a:r>
            <a:r>
              <a:rPr lang="en-US" sz="1400" i="1" dirty="0"/>
              <a:t>A Grand Eye for Glory: A Life of Franz </a:t>
            </a:r>
            <a:r>
              <a:rPr lang="en-US" sz="1400" i="1" dirty="0" smtClean="0"/>
              <a:t>Johnston</a:t>
            </a:r>
            <a:r>
              <a:rPr lang="en-US" sz="1400" dirty="0" smtClean="0"/>
              <a:t>, Toronto 1998, 21</a:t>
            </a:r>
            <a:endParaRPr lang="en-US" sz="1400" dirty="0"/>
          </a:p>
          <a:p>
            <a:pPr marL="0" indent="0">
              <a:buNone/>
            </a:pPr>
            <a:endParaRPr lang="en-US" dirty="0"/>
          </a:p>
        </p:txBody>
      </p:sp>
      <p:pic>
        <p:nvPicPr>
          <p:cNvPr id="19458" name="Picture 2" descr="http://www.arthistoryarchive.com/arthistory/canadian/images/Frank-H-Johnston-Patterned-Hillside-19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781" y="1747015"/>
            <a:ext cx="5539263" cy="429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85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4" y="409926"/>
            <a:ext cx="8911687" cy="693944"/>
          </a:xfrm>
        </p:spPr>
        <p:txBody>
          <a:bodyPr/>
          <a:lstStyle/>
          <a:p>
            <a:pPr algn="ctr"/>
            <a:r>
              <a:rPr lang="en-US" dirty="0" smtClean="0"/>
              <a:t>Edmund </a:t>
            </a:r>
            <a:r>
              <a:rPr lang="en-US" dirty="0" err="1" smtClean="0"/>
              <a:t>Wyly</a:t>
            </a:r>
            <a:r>
              <a:rPr lang="en-US" dirty="0" smtClean="0"/>
              <a:t> Grier (1862-1957)</a:t>
            </a:r>
            <a:endParaRPr lang="en-US" dirty="0"/>
          </a:p>
        </p:txBody>
      </p:sp>
      <p:sp>
        <p:nvSpPr>
          <p:cNvPr id="3" name="Segnaposto contenuto 2"/>
          <p:cNvSpPr>
            <a:spLocks noGrp="1"/>
          </p:cNvSpPr>
          <p:nvPr>
            <p:ph idx="1"/>
          </p:nvPr>
        </p:nvSpPr>
        <p:spPr>
          <a:xfrm>
            <a:off x="6507892" y="2186062"/>
            <a:ext cx="4996719" cy="3262184"/>
          </a:xfrm>
        </p:spPr>
        <p:txBody>
          <a:bodyPr>
            <a:normAutofit/>
          </a:bodyPr>
          <a:lstStyle/>
          <a:p>
            <a:r>
              <a:rPr lang="en-US" dirty="0" smtClean="0"/>
              <a:t>Johnston was persuaded to join Christian Science by Sir Edmund </a:t>
            </a:r>
            <a:r>
              <a:rPr lang="en-US" dirty="0" err="1" smtClean="0"/>
              <a:t>Wyly</a:t>
            </a:r>
            <a:r>
              <a:rPr lang="en-US" dirty="0" smtClean="0"/>
              <a:t> Grier (</a:t>
            </a:r>
            <a:r>
              <a:rPr lang="en-US" i="1" dirty="0" smtClean="0"/>
              <a:t>Portrait of Artist’s Children</a:t>
            </a:r>
            <a:r>
              <a:rPr lang="en-US" dirty="0" smtClean="0"/>
              <a:t>, ca. 1909, left)</a:t>
            </a:r>
            <a:r>
              <a:rPr lang="en-US" i="1" dirty="0" smtClean="0"/>
              <a:t>,</a:t>
            </a:r>
            <a:r>
              <a:rPr lang="en-US" dirty="0" smtClean="0"/>
              <a:t> an academic portrait painter who would go on to become in 1929 the president of the Royal Canadian Academy of Arts. Although his «traditionalist» style quickly went out of fashion, Grier should be added to the list of recognized artists who were loyal Christian Scientists</a:t>
            </a:r>
            <a:endParaRPr lang="en-US" dirty="0"/>
          </a:p>
        </p:txBody>
      </p:sp>
      <p:pic>
        <p:nvPicPr>
          <p:cNvPr id="20482" name="Picture 2" descr="http://www.ago.net/assets/images/556/19728_LR-5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501" y="1427923"/>
            <a:ext cx="4089141" cy="490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751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20469" y="591159"/>
            <a:ext cx="8911687" cy="735133"/>
          </a:xfrm>
        </p:spPr>
        <p:txBody>
          <a:bodyPr/>
          <a:lstStyle/>
          <a:p>
            <a:pPr algn="ctr"/>
            <a:r>
              <a:rPr lang="en-US" dirty="0" smtClean="0"/>
              <a:t>Joseph Cornell (1903-1972) </a:t>
            </a:r>
            <a:endParaRPr lang="en-US" dirty="0"/>
          </a:p>
        </p:txBody>
      </p:sp>
      <p:sp>
        <p:nvSpPr>
          <p:cNvPr id="3" name="Segnaposto contenuto 2"/>
          <p:cNvSpPr>
            <a:spLocks noGrp="1"/>
          </p:cNvSpPr>
          <p:nvPr>
            <p:ph idx="1"/>
          </p:nvPr>
        </p:nvSpPr>
        <p:spPr>
          <a:xfrm>
            <a:off x="1911178" y="2396038"/>
            <a:ext cx="5551024" cy="3033870"/>
          </a:xfrm>
        </p:spPr>
        <p:txBody>
          <a:bodyPr/>
          <a:lstStyle/>
          <a:p>
            <a:r>
              <a:rPr lang="en-US" dirty="0" smtClean="0"/>
              <a:t>Harris’ implication that somewhat parallel conclusions about the arts may be deduced from Christian Science and Theosophy, as theoretically irreconcilable as the two systems may be, leads us again to the question of what kind of aesthetics an artist may derive from Christian Science. This was a lifelong problem for Joseph Cornell (right), perhaps the most important Christian Science artist</a:t>
            </a:r>
          </a:p>
        </p:txBody>
      </p:sp>
      <p:pic>
        <p:nvPicPr>
          <p:cNvPr id="23554" name="Picture 2" descr="http://upload.wikimedia.org/wikipedia/en/a/a3/Joseph_Cornell_19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516" y="1581665"/>
            <a:ext cx="3100640" cy="466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087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70504" y="492305"/>
            <a:ext cx="8911687" cy="816763"/>
          </a:xfrm>
        </p:spPr>
        <p:txBody>
          <a:bodyPr/>
          <a:lstStyle/>
          <a:p>
            <a:pPr algn="ctr"/>
            <a:r>
              <a:rPr lang="it-IT" dirty="0" smtClean="0"/>
              <a:t>Conversion</a:t>
            </a:r>
            <a:endParaRPr lang="it-IT" dirty="0"/>
          </a:p>
        </p:txBody>
      </p:sp>
      <p:sp>
        <p:nvSpPr>
          <p:cNvPr id="3" name="Segnaposto contenuto 2"/>
          <p:cNvSpPr>
            <a:spLocks noGrp="1"/>
          </p:cNvSpPr>
          <p:nvPr>
            <p:ph idx="1"/>
          </p:nvPr>
        </p:nvSpPr>
        <p:spPr>
          <a:xfrm>
            <a:off x="5837382" y="2133600"/>
            <a:ext cx="5667230" cy="3408218"/>
          </a:xfrm>
        </p:spPr>
        <p:txBody>
          <a:bodyPr/>
          <a:lstStyle/>
          <a:p>
            <a:r>
              <a:rPr lang="en-US" dirty="0" smtClean="0"/>
              <a:t>Joseph Cornell came from a well-to-do New York family (left), but the premature death of his father when he was 14 left him as the breadwinner for his family, including mother, two younger sisters, and a brother who suffered from cerebral palsy. Joseph himself was tormented by severe stomach aches</a:t>
            </a:r>
          </a:p>
          <a:p>
            <a:r>
              <a:rPr lang="en-US" dirty="0" smtClean="0"/>
              <a:t>In 1925, he turned to Christian Science, experienced a «significant healing» and became a lifelong and enthusiastic member of the church</a:t>
            </a:r>
            <a:endParaRPr lang="en-US" dirty="0"/>
          </a:p>
        </p:txBody>
      </p:sp>
      <p:pic>
        <p:nvPicPr>
          <p:cNvPr id="24578" name="Picture 2" descr="https://kristenmaryrowe.files.wordpress.com/2015/01/josephcornellfami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2" y="1686337"/>
            <a:ext cx="3615288" cy="436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757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90417" y="434639"/>
            <a:ext cx="8911687" cy="644517"/>
          </a:xfrm>
        </p:spPr>
        <p:txBody>
          <a:bodyPr/>
          <a:lstStyle/>
          <a:p>
            <a:pPr algn="ctr"/>
            <a:r>
              <a:rPr lang="en-US" dirty="0" smtClean="0"/>
              <a:t>Turning to Art</a:t>
            </a:r>
            <a:endParaRPr lang="en-US" dirty="0"/>
          </a:p>
        </p:txBody>
      </p:sp>
      <p:sp>
        <p:nvSpPr>
          <p:cNvPr id="3" name="Segnaposto contenuto 2"/>
          <p:cNvSpPr>
            <a:spLocks noGrp="1"/>
          </p:cNvSpPr>
          <p:nvPr>
            <p:ph idx="1"/>
          </p:nvPr>
        </p:nvSpPr>
        <p:spPr>
          <a:xfrm>
            <a:off x="1392196" y="1905000"/>
            <a:ext cx="5951278" cy="4006222"/>
          </a:xfrm>
        </p:spPr>
        <p:txBody>
          <a:bodyPr>
            <a:normAutofit lnSpcReduction="10000"/>
          </a:bodyPr>
          <a:lstStyle/>
          <a:p>
            <a:r>
              <a:rPr lang="en-US" dirty="0" smtClean="0"/>
              <a:t>Cornell’s journals make abundantly clear that Christian Science became a primary interest in his life. He credited Christian Science with «the supreme power to meet any human need»</a:t>
            </a:r>
          </a:p>
          <a:p>
            <a:r>
              <a:rPr lang="en-US" dirty="0" smtClean="0"/>
              <a:t>He turned to art in the 1930s as a way to</a:t>
            </a:r>
            <a:r>
              <a:rPr lang="en-US" dirty="0"/>
              <a:t> </a:t>
            </a:r>
            <a:r>
              <a:rPr lang="en-US" dirty="0" smtClean="0"/>
              <a:t>«affirm his faith». He started preparing collages and «boxes» (</a:t>
            </a:r>
            <a:r>
              <a:rPr lang="en-US" i="1" dirty="0" smtClean="0"/>
              <a:t>Soap Bubble Set</a:t>
            </a:r>
            <a:r>
              <a:rPr lang="en-US" dirty="0" smtClean="0"/>
              <a:t>, 1936, right) in order to «organize… the world of matter into the conceptual realm advocated by Christian Science»*</a:t>
            </a:r>
            <a:endParaRPr lang="en-US" dirty="0"/>
          </a:p>
          <a:p>
            <a:endParaRPr lang="en-US" dirty="0" smtClean="0"/>
          </a:p>
          <a:p>
            <a:pPr marL="0" indent="0">
              <a:buNone/>
            </a:pPr>
            <a:r>
              <a:rPr lang="en-US" sz="1500" dirty="0" smtClean="0"/>
              <a:t>* Erika Doss, «Joseph Cornell and Christian Science», in J. Edwards - S.L. Taylor (eds.), </a:t>
            </a:r>
            <a:r>
              <a:rPr lang="en-US" sz="1500" i="1" dirty="0" smtClean="0"/>
              <a:t>Joseph Cornell: Opening the Box</a:t>
            </a:r>
            <a:r>
              <a:rPr lang="en-US" sz="1500" dirty="0" smtClean="0"/>
              <a:t>, Bern 2007, 113-135 (122-123; 115)</a:t>
            </a:r>
          </a:p>
        </p:txBody>
      </p:sp>
      <p:pic>
        <p:nvPicPr>
          <p:cNvPr id="25602" name="Picture 2" descr="http://www.ibiblio.org/wm/paint/auth/cornell/cornell.soap-bubble-s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839" y="1432733"/>
            <a:ext cx="4411033" cy="480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3275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90562" y="599396"/>
            <a:ext cx="8911687" cy="817512"/>
          </a:xfrm>
        </p:spPr>
        <p:txBody>
          <a:bodyPr/>
          <a:lstStyle/>
          <a:p>
            <a:pPr algn="ctr"/>
            <a:r>
              <a:rPr lang="en-US" dirty="0" smtClean="0"/>
              <a:t>Meeting Surrealism</a:t>
            </a:r>
            <a:endParaRPr lang="en-US" dirty="0"/>
          </a:p>
        </p:txBody>
      </p:sp>
      <p:sp>
        <p:nvSpPr>
          <p:cNvPr id="3" name="Segnaposto contenuto 2"/>
          <p:cNvSpPr>
            <a:spLocks noGrp="1"/>
          </p:cNvSpPr>
          <p:nvPr>
            <p:ph idx="1"/>
          </p:nvPr>
        </p:nvSpPr>
        <p:spPr>
          <a:xfrm>
            <a:off x="2403390" y="2090723"/>
            <a:ext cx="4305858" cy="3286897"/>
          </a:xfrm>
        </p:spPr>
        <p:txBody>
          <a:bodyPr/>
          <a:lstStyle/>
          <a:p>
            <a:r>
              <a:rPr lang="en-US" dirty="0"/>
              <a:t>Later in life, Cornell stated: «I can’t draw, paint, sculpt, make lithographs». Self-taught, he was «discovered» in 1932 by New York gallerist Julien Levy (1906-1981), who introduced him to Salvador </a:t>
            </a:r>
            <a:r>
              <a:rPr lang="en-US" dirty="0" err="1"/>
              <a:t>Dalí</a:t>
            </a:r>
            <a:r>
              <a:rPr lang="en-US" dirty="0"/>
              <a:t> (1904-1989) and invited him to exhibit with the </a:t>
            </a:r>
            <a:r>
              <a:rPr lang="en-US" dirty="0" smtClean="0"/>
              <a:t>Surrealists. In 1936, Cornell produced the front cover for Levy’s book </a:t>
            </a:r>
            <a:r>
              <a:rPr lang="en-US" i="1" dirty="0" smtClean="0"/>
              <a:t>Surrealism</a:t>
            </a:r>
            <a:r>
              <a:rPr lang="en-US" dirty="0" smtClean="0"/>
              <a:t> (right)</a:t>
            </a:r>
            <a:endParaRPr lang="it-IT" dirty="0"/>
          </a:p>
        </p:txBody>
      </p:sp>
      <p:pic>
        <p:nvPicPr>
          <p:cNvPr id="3074" name="Picture 2" descr="https://c1.staticflickr.com/9/8457/7920109502_1e1a6c99fa_h.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63" t="3706" r="16179" b="15721"/>
          <a:stretch/>
        </p:blipFill>
        <p:spPr bwMode="auto">
          <a:xfrm>
            <a:off x="7298724" y="1748480"/>
            <a:ext cx="3220996" cy="397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963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n-US" dirty="0" smtClean="0"/>
              <a:t>Surrealism: A Misunderstanding</a:t>
            </a:r>
            <a:endParaRPr lang="en-US" dirty="0"/>
          </a:p>
        </p:txBody>
      </p:sp>
      <p:sp>
        <p:nvSpPr>
          <p:cNvPr id="3" name="Segnaposto contenuto 2"/>
          <p:cNvSpPr>
            <a:spLocks noGrp="1"/>
          </p:cNvSpPr>
          <p:nvPr>
            <p:ph idx="1"/>
          </p:nvPr>
        </p:nvSpPr>
        <p:spPr>
          <a:xfrm>
            <a:off x="6079773" y="2411690"/>
            <a:ext cx="5569527" cy="3101422"/>
          </a:xfrm>
        </p:spPr>
        <p:txBody>
          <a:bodyPr>
            <a:normAutofit/>
          </a:bodyPr>
          <a:lstStyle/>
          <a:p>
            <a:r>
              <a:rPr lang="en-US" dirty="0" smtClean="0"/>
              <a:t>Mistaken for a Surrealist after works like </a:t>
            </a:r>
            <a:r>
              <a:rPr lang="en-US" i="1" dirty="0" smtClean="0"/>
              <a:t>Tilly </a:t>
            </a:r>
            <a:r>
              <a:rPr lang="en-US" i="1" dirty="0" err="1" smtClean="0"/>
              <a:t>Losch</a:t>
            </a:r>
            <a:r>
              <a:rPr lang="en-US" dirty="0" smtClean="0"/>
              <a:t> (1936, left), and included in an exhibition of Surrealists at MoMA in 1936, he wrote to curator Alfred Barr (1902-1981) that he was not one and did not «share in the subconscious and dream theories of the Surrealists». For a fervent Christian Scientist, these were dangerously close to animal magnetism. His boxes were not celebrating chaos but imposing order on it</a:t>
            </a:r>
          </a:p>
        </p:txBody>
      </p:sp>
      <p:pic>
        <p:nvPicPr>
          <p:cNvPr id="26626" name="Picture 2" descr="http://40.media.tumblr.com/tumblr_m09surUkN11qzse0lo1_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l="7687" t="7229" r="9618" b="10409"/>
          <a:stretch/>
        </p:blipFill>
        <p:spPr bwMode="auto">
          <a:xfrm>
            <a:off x="1444498" y="1514765"/>
            <a:ext cx="4387274" cy="489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59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42990" y="772392"/>
            <a:ext cx="7631886" cy="660994"/>
          </a:xfrm>
        </p:spPr>
        <p:txBody>
          <a:bodyPr>
            <a:normAutofit/>
          </a:bodyPr>
          <a:lstStyle/>
          <a:p>
            <a:pPr algn="ctr"/>
            <a:r>
              <a:rPr lang="it-IT" dirty="0" smtClean="0"/>
              <a:t>Christian Science Architecture</a:t>
            </a:r>
            <a:endParaRPr lang="it-IT" dirty="0"/>
          </a:p>
        </p:txBody>
      </p:sp>
      <p:sp>
        <p:nvSpPr>
          <p:cNvPr id="3" name="Segnaposto contenuto 2"/>
          <p:cNvSpPr>
            <a:spLocks noGrp="1"/>
          </p:cNvSpPr>
          <p:nvPr>
            <p:ph idx="1"/>
          </p:nvPr>
        </p:nvSpPr>
        <p:spPr>
          <a:xfrm>
            <a:off x="1497463" y="2137491"/>
            <a:ext cx="4507921" cy="3579568"/>
          </a:xfrm>
        </p:spPr>
        <p:txBody>
          <a:bodyPr>
            <a:normAutofit/>
          </a:bodyPr>
          <a:lstStyle/>
          <a:p>
            <a:r>
              <a:rPr lang="en-US" dirty="0" smtClean="0"/>
              <a:t>Translating these principles into an aesthetic was neither easy nor unanimous. As Christian Science grew, it built impressive churches</a:t>
            </a:r>
          </a:p>
          <a:p>
            <a:r>
              <a:rPr lang="en-US" dirty="0" smtClean="0"/>
              <a:t>The founder, without imposing one particular style, recommended that they were based on the Christian tradition. The first were neo-Romanic or neo-Gothic, sometimes with Renaissance or classic elements (Boston, right)</a:t>
            </a:r>
            <a:endParaRPr lang="en-US" dirty="0"/>
          </a:p>
        </p:txBody>
      </p:sp>
      <p:pic>
        <p:nvPicPr>
          <p:cNvPr id="1028" name="Picture 4" descr="http://www.agoboston2014.org/wp-content/uploads/2013/09/Mother-Church-Exter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101" y="2015758"/>
            <a:ext cx="5097377" cy="382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8283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2370" y="2186721"/>
            <a:ext cx="5091730" cy="641272"/>
          </a:xfrm>
        </p:spPr>
        <p:txBody>
          <a:bodyPr/>
          <a:lstStyle/>
          <a:p>
            <a:pPr algn="ctr"/>
            <a:r>
              <a:rPr lang="en-US" dirty="0" smtClean="0"/>
              <a:t>«Healthier Possibilities»</a:t>
            </a:r>
            <a:endParaRPr lang="en-US" dirty="0"/>
          </a:p>
        </p:txBody>
      </p:sp>
      <p:sp>
        <p:nvSpPr>
          <p:cNvPr id="3" name="Segnaposto contenuto 2"/>
          <p:cNvSpPr>
            <a:spLocks noGrp="1"/>
          </p:cNvSpPr>
          <p:nvPr>
            <p:ph idx="1"/>
          </p:nvPr>
        </p:nvSpPr>
        <p:spPr>
          <a:xfrm>
            <a:off x="1433666" y="3141031"/>
            <a:ext cx="5677333" cy="2058212"/>
          </a:xfrm>
        </p:spPr>
        <p:txBody>
          <a:bodyPr>
            <a:normAutofit/>
          </a:bodyPr>
          <a:lstStyle/>
          <a:p>
            <a:r>
              <a:rPr lang="en-US" dirty="0" smtClean="0"/>
              <a:t>Cornell wrote to Barr that Surrealism had «healthier possibilities than have been developed». He probably referred to Marcel Duchamp (1887-1968), whom he admired and  befriended. His influence shows in several boxes by Cornell (right) </a:t>
            </a:r>
            <a:endParaRPr lang="en-US" sz="1400" dirty="0"/>
          </a:p>
        </p:txBody>
      </p:sp>
      <p:sp>
        <p:nvSpPr>
          <p:cNvPr id="4" name="Rettangolo 3"/>
          <p:cNvSpPr/>
          <p:nvPr/>
        </p:nvSpPr>
        <p:spPr>
          <a:xfrm>
            <a:off x="7647709" y="5756672"/>
            <a:ext cx="4313382" cy="523220"/>
          </a:xfrm>
          <a:prstGeom prst="rect">
            <a:avLst/>
          </a:prstGeom>
        </p:spPr>
        <p:txBody>
          <a:bodyPr wrap="square">
            <a:spAutoFit/>
          </a:bodyPr>
          <a:lstStyle/>
          <a:p>
            <a:r>
              <a:rPr lang="fr-FR" sz="1400" dirty="0" smtClean="0"/>
              <a:t>Cornell,</a:t>
            </a:r>
            <a:r>
              <a:rPr lang="fr-FR" sz="1400" i="1" dirty="0" smtClean="0"/>
              <a:t> L'Egypte </a:t>
            </a:r>
            <a:r>
              <a:rPr lang="fr-FR" sz="1400" i="1" dirty="0"/>
              <a:t>de Mlle </a:t>
            </a:r>
            <a:r>
              <a:rPr lang="fr-FR" sz="1400" i="1" dirty="0" err="1" smtClean="0"/>
              <a:t>Cléo</a:t>
            </a:r>
            <a:r>
              <a:rPr lang="fr-FR" sz="1400" i="1" dirty="0" smtClean="0"/>
              <a:t> </a:t>
            </a:r>
            <a:r>
              <a:rPr lang="fr-FR" sz="1400" i="1" dirty="0"/>
              <a:t>de </a:t>
            </a:r>
            <a:r>
              <a:rPr lang="fr-FR" sz="1400" i="1" dirty="0" err="1" smtClean="0"/>
              <a:t>Mérode</a:t>
            </a:r>
            <a:r>
              <a:rPr lang="fr-FR" sz="1400" i="1" dirty="0"/>
              <a:t>, cours élémentaire d'histoire </a:t>
            </a:r>
            <a:r>
              <a:rPr lang="fr-FR" sz="1400" i="1" dirty="0" smtClean="0"/>
              <a:t>naturelle </a:t>
            </a:r>
            <a:r>
              <a:rPr lang="fr-FR" sz="1400" dirty="0" smtClean="0"/>
              <a:t>(1940)</a:t>
            </a:r>
            <a:endParaRPr lang="it-IT" sz="1400" dirty="0"/>
          </a:p>
        </p:txBody>
      </p:sp>
      <p:pic>
        <p:nvPicPr>
          <p:cNvPr id="27650" name="Picture 2" descr="http://www.ibiblio.org/wm/paint/auth/cornell/cornell.egyp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252" y="193964"/>
            <a:ext cx="4433455" cy="526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658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44644" y="624110"/>
            <a:ext cx="8911687" cy="801036"/>
          </a:xfrm>
        </p:spPr>
        <p:txBody>
          <a:bodyPr/>
          <a:lstStyle/>
          <a:p>
            <a:pPr algn="ctr"/>
            <a:r>
              <a:rPr lang="en-US" dirty="0" smtClean="0"/>
              <a:t>Going Beyond Duchamp</a:t>
            </a:r>
            <a:endParaRPr lang="en-US" dirty="0"/>
          </a:p>
        </p:txBody>
      </p:sp>
      <p:sp>
        <p:nvSpPr>
          <p:cNvPr id="3" name="Segnaposto contenuto 2"/>
          <p:cNvSpPr>
            <a:spLocks noGrp="1"/>
          </p:cNvSpPr>
          <p:nvPr>
            <p:ph idx="1"/>
          </p:nvPr>
        </p:nvSpPr>
        <p:spPr>
          <a:xfrm>
            <a:off x="6664411" y="1696592"/>
            <a:ext cx="4840201" cy="4281896"/>
          </a:xfrm>
        </p:spPr>
        <p:txBody>
          <a:bodyPr>
            <a:normAutofit/>
          </a:bodyPr>
          <a:lstStyle/>
          <a:p>
            <a:r>
              <a:rPr lang="en-US" dirty="0" smtClean="0"/>
              <a:t>«</a:t>
            </a:r>
            <a:r>
              <a:rPr lang="en-US" dirty="0"/>
              <a:t>Duchamp is Cornell’s secular and agnostic twin whom Cornell saw as an angel in danger of falling from grace». Cornell agreed with Duchamp’s idea of removing the «retinal aspect» from art, leaving only the concept, but – as a Christian Scientist – went one step further. He «begins with the finite reality of the object, proves the unreality of it and our seeing it as such, and arrives at a statement of aesthetic experience as a manifestation of spirit»*</a:t>
            </a:r>
          </a:p>
          <a:p>
            <a:pPr marL="0" indent="0">
              <a:buNone/>
            </a:pPr>
            <a:r>
              <a:rPr lang="en-US" sz="1400" dirty="0"/>
              <a:t>* Sandra Leonard Starr, </a:t>
            </a:r>
            <a:r>
              <a:rPr lang="en-US" sz="1400" i="1" dirty="0"/>
              <a:t>Joseph Cornell: Art and Metaphysics</a:t>
            </a:r>
            <a:r>
              <a:rPr lang="en-US" sz="1400" dirty="0"/>
              <a:t>, New York 1982, 4</a:t>
            </a:r>
          </a:p>
          <a:p>
            <a:endParaRPr lang="it-IT" dirty="0"/>
          </a:p>
        </p:txBody>
      </p:sp>
      <p:pic>
        <p:nvPicPr>
          <p:cNvPr id="4098" name="Picture 2" descr="http://www.ibiblio.org/wm/paint/auth/cornell/cornell.paul-virgi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561" y="1696592"/>
            <a:ext cx="5284134" cy="370267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130944" y="5604808"/>
            <a:ext cx="3121367" cy="307777"/>
          </a:xfrm>
          <a:prstGeom prst="rect">
            <a:avLst/>
          </a:prstGeom>
          <a:noFill/>
        </p:spPr>
        <p:txBody>
          <a:bodyPr wrap="none" rtlCol="0">
            <a:spAutoFit/>
          </a:bodyPr>
          <a:lstStyle/>
          <a:p>
            <a:r>
              <a:rPr lang="it-IT" sz="1400" dirty="0" err="1" smtClean="0"/>
              <a:t>Cornell</a:t>
            </a:r>
            <a:r>
              <a:rPr lang="it-IT" sz="1400" dirty="0" smtClean="0"/>
              <a:t>, </a:t>
            </a:r>
            <a:r>
              <a:rPr lang="it-IT" sz="1400" i="1" dirty="0" smtClean="0"/>
              <a:t>Paul and Virginia</a:t>
            </a:r>
            <a:r>
              <a:rPr lang="it-IT" sz="1400" dirty="0" smtClean="0"/>
              <a:t>, 1946-48</a:t>
            </a:r>
            <a:endParaRPr lang="it-IT" sz="1400" dirty="0"/>
          </a:p>
        </p:txBody>
      </p:sp>
    </p:spTree>
    <p:extLst>
      <p:ext uri="{BB962C8B-B14F-4D97-AF65-F5344CB8AC3E}">
        <p14:creationId xmlns:p14="http://schemas.microsoft.com/office/powerpoint/2010/main" val="1295829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80536" y="657061"/>
            <a:ext cx="5340113" cy="677468"/>
          </a:xfrm>
        </p:spPr>
        <p:txBody>
          <a:bodyPr/>
          <a:lstStyle/>
          <a:p>
            <a:r>
              <a:rPr lang="en-US" dirty="0" smtClean="0"/>
              <a:t>The Struggle for Cornell</a:t>
            </a:r>
            <a:endParaRPr lang="en-US" dirty="0"/>
          </a:p>
        </p:txBody>
      </p:sp>
      <p:sp>
        <p:nvSpPr>
          <p:cNvPr id="3" name="Segnaposto contenuto 2"/>
          <p:cNvSpPr>
            <a:spLocks noGrp="1"/>
          </p:cNvSpPr>
          <p:nvPr>
            <p:ph idx="1"/>
          </p:nvPr>
        </p:nvSpPr>
        <p:spPr>
          <a:xfrm>
            <a:off x="6112477" y="2709306"/>
            <a:ext cx="5523942" cy="2652584"/>
          </a:xfrm>
        </p:spPr>
        <p:txBody>
          <a:bodyPr>
            <a:normAutofit/>
          </a:bodyPr>
          <a:lstStyle/>
          <a:p>
            <a:r>
              <a:rPr lang="en-US" dirty="0" smtClean="0"/>
              <a:t>Particularly at the time of the hundredth anniversary of his birth (2003), some critics tried to downplay the Christian Science element in Cornell and his boxes (</a:t>
            </a:r>
            <a:r>
              <a:rPr lang="en-US" i="1" dirty="0" smtClean="0"/>
              <a:t>Hotel Eden</a:t>
            </a:r>
            <a:r>
              <a:rPr lang="en-US" dirty="0" smtClean="0"/>
              <a:t>, 1945, left). But in fact «all [his] work is ultimately a variation on the single theme of Christian Science metaphysics»*, according </a:t>
            </a:r>
            <a:r>
              <a:rPr lang="en-US" dirty="0"/>
              <a:t>not only to </a:t>
            </a:r>
            <a:r>
              <a:rPr lang="en-US" dirty="0" smtClean="0"/>
              <a:t>interpreters but to Cornell himself</a:t>
            </a:r>
          </a:p>
          <a:p>
            <a:pPr marL="0" indent="0">
              <a:buNone/>
            </a:pPr>
            <a:r>
              <a:rPr lang="en-US" sz="1500" dirty="0" smtClean="0"/>
              <a:t> *Starr, 2</a:t>
            </a:r>
          </a:p>
          <a:p>
            <a:pPr marL="0" indent="0">
              <a:buNone/>
            </a:pPr>
            <a:endParaRPr lang="en-US" dirty="0"/>
          </a:p>
        </p:txBody>
      </p:sp>
      <p:pic>
        <p:nvPicPr>
          <p:cNvPr id="3074" name="Picture 2" descr="http://www.ibiblio.org/wm/paint/auth/cornell/cornell.hotel-eden.jpg"/>
          <p:cNvPicPr>
            <a:picLocks noChangeAspect="1" noChangeArrowheads="1"/>
          </p:cNvPicPr>
          <p:nvPr/>
        </p:nvPicPr>
        <p:blipFill rotWithShape="1">
          <a:blip r:embed="rId2">
            <a:extLst>
              <a:ext uri="{28A0092B-C50C-407E-A947-70E740481C1C}">
                <a14:useLocalDpi xmlns:a14="http://schemas.microsoft.com/office/drawing/2010/main" val="0"/>
              </a:ext>
            </a:extLst>
          </a:blip>
          <a:srcRect t="2256"/>
          <a:stretch/>
        </p:blipFill>
        <p:spPr bwMode="auto">
          <a:xfrm>
            <a:off x="1317112" y="1855573"/>
            <a:ext cx="4531754" cy="436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9147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74470" y="1118380"/>
            <a:ext cx="8911687" cy="710420"/>
          </a:xfrm>
        </p:spPr>
        <p:txBody>
          <a:bodyPr/>
          <a:lstStyle/>
          <a:p>
            <a:pPr algn="ctr"/>
            <a:r>
              <a:rPr lang="en-US" dirty="0" smtClean="0"/>
              <a:t>Movies and Dossiers</a:t>
            </a:r>
            <a:endParaRPr lang="en-US" dirty="0"/>
          </a:p>
        </p:txBody>
      </p:sp>
      <p:sp>
        <p:nvSpPr>
          <p:cNvPr id="3" name="Segnaposto contenuto 2"/>
          <p:cNvSpPr>
            <a:spLocks noGrp="1"/>
          </p:cNvSpPr>
          <p:nvPr>
            <p:ph idx="1"/>
          </p:nvPr>
        </p:nvSpPr>
        <p:spPr>
          <a:xfrm>
            <a:off x="1631091" y="2204796"/>
            <a:ext cx="4975655" cy="3536377"/>
          </a:xfrm>
        </p:spPr>
        <p:txBody>
          <a:bodyPr/>
          <a:lstStyle/>
          <a:p>
            <a:r>
              <a:rPr lang="en-US" dirty="0" smtClean="0"/>
              <a:t>If the Absolute was not perceivable by visual perception, it should be sought beyond the physical confines of traditional art. In addition to boxes, Cornell produced «dossiers» of disparate clippings and objects, and «movies». These were in fact collages of parts of existing movies, starting with </a:t>
            </a:r>
            <a:r>
              <a:rPr lang="en-US" i="1" dirty="0" smtClean="0"/>
              <a:t>Rose Hobart </a:t>
            </a:r>
            <a:r>
              <a:rPr lang="en-US" dirty="0" smtClean="0"/>
              <a:t>(1936, right), a 19-minute collage film of cuttings from the Universal movie </a:t>
            </a:r>
            <a:r>
              <a:rPr lang="en-US" i="1" dirty="0" smtClean="0"/>
              <a:t>East of Borneo</a:t>
            </a:r>
            <a:r>
              <a:rPr lang="en-US" dirty="0" smtClean="0"/>
              <a:t>, starring Rose Hobart (1906-2000)</a:t>
            </a:r>
            <a:endParaRPr lang="en-US" dirty="0"/>
          </a:p>
        </p:txBody>
      </p:sp>
      <p:pic>
        <p:nvPicPr>
          <p:cNvPr id="4098" name="Picture 2" descr="http://i.ytimg.com/vi/XnbbqiD7C7A/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823" y="2251278"/>
            <a:ext cx="4591218" cy="344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604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5" y="624110"/>
            <a:ext cx="8911687" cy="768085"/>
          </a:xfrm>
        </p:spPr>
        <p:txBody>
          <a:bodyPr/>
          <a:lstStyle/>
          <a:p>
            <a:pPr algn="ctr"/>
            <a:r>
              <a:rPr lang="en-US" i="1" dirty="0" smtClean="0"/>
              <a:t>The Crystal Cage</a:t>
            </a:r>
            <a:endParaRPr lang="en-US" i="1" dirty="0"/>
          </a:p>
        </p:txBody>
      </p:sp>
      <p:sp>
        <p:nvSpPr>
          <p:cNvPr id="3" name="Segnaposto contenuto 2"/>
          <p:cNvSpPr>
            <a:spLocks noGrp="1"/>
          </p:cNvSpPr>
          <p:nvPr>
            <p:ph idx="1"/>
          </p:nvPr>
        </p:nvSpPr>
        <p:spPr>
          <a:xfrm>
            <a:off x="5898293" y="2504303"/>
            <a:ext cx="5606319" cy="2487827"/>
          </a:xfrm>
        </p:spPr>
        <p:txBody>
          <a:bodyPr/>
          <a:lstStyle/>
          <a:p>
            <a:r>
              <a:rPr lang="en-US" dirty="0" smtClean="0"/>
              <a:t>In the assemblage of objects </a:t>
            </a:r>
            <a:r>
              <a:rPr lang="en-US" i="1" dirty="0" smtClean="0"/>
              <a:t>The Crystal Cage </a:t>
            </a:r>
            <a:r>
              <a:rPr lang="en-US" dirty="0" smtClean="0"/>
              <a:t>(1943, left), Cornell included references to Charles (</a:t>
            </a:r>
            <a:r>
              <a:rPr lang="en-US" dirty="0" err="1" smtClean="0"/>
              <a:t>Émile</a:t>
            </a:r>
            <a:r>
              <a:rPr lang="en-US" dirty="0" smtClean="0"/>
              <a:t>) </a:t>
            </a:r>
            <a:r>
              <a:rPr lang="en-US" dirty="0" err="1" smtClean="0"/>
              <a:t>Blondin</a:t>
            </a:r>
            <a:r>
              <a:rPr lang="en-US" dirty="0" smtClean="0"/>
              <a:t> (1824-1897), the French acrobat who crossed 300 times the Niagara Falls on a tightrope. </a:t>
            </a:r>
            <a:r>
              <a:rPr lang="en-US" dirty="0" err="1" smtClean="0"/>
              <a:t>Blondin</a:t>
            </a:r>
            <a:r>
              <a:rPr lang="en-US" dirty="0" smtClean="0"/>
              <a:t> epitomized for Cornell the Christian Science idea that a trained mind can triumph on physical and material limitations</a:t>
            </a:r>
            <a:endParaRPr lang="en-US" dirty="0"/>
          </a:p>
        </p:txBody>
      </p:sp>
      <p:pic>
        <p:nvPicPr>
          <p:cNvPr id="5122" name="Picture 2" descr="http://www.warhol.org/uploadedImages/Warhol_Site/Warhol/Content/Education/Resources_and_Lessons/Collaboration_Unit%281%29/Images/05142012_EDU_Joseph-Cornell-Crystal-Cage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148" y="1518388"/>
            <a:ext cx="3436460" cy="465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895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66235" y="333063"/>
            <a:ext cx="8911687" cy="570376"/>
          </a:xfrm>
        </p:spPr>
        <p:txBody>
          <a:bodyPr>
            <a:normAutofit fontScale="90000"/>
          </a:bodyPr>
          <a:lstStyle/>
          <a:p>
            <a:pPr algn="ctr"/>
            <a:r>
              <a:rPr lang="en-US" dirty="0" smtClean="0"/>
              <a:t>Mrs. Eddy and </a:t>
            </a:r>
            <a:r>
              <a:rPr lang="en-US" dirty="0" err="1" smtClean="0"/>
              <a:t>Blondin</a:t>
            </a:r>
            <a:endParaRPr lang="en-US" dirty="0"/>
          </a:p>
        </p:txBody>
      </p:sp>
      <p:sp>
        <p:nvSpPr>
          <p:cNvPr id="3" name="Segnaposto contenuto 2"/>
          <p:cNvSpPr>
            <a:spLocks noGrp="1"/>
          </p:cNvSpPr>
          <p:nvPr>
            <p:ph idx="1"/>
          </p:nvPr>
        </p:nvSpPr>
        <p:spPr>
          <a:xfrm>
            <a:off x="1960605" y="4596713"/>
            <a:ext cx="9922948" cy="1935891"/>
          </a:xfrm>
        </p:spPr>
        <p:txBody>
          <a:bodyPr/>
          <a:lstStyle/>
          <a:p>
            <a:r>
              <a:rPr lang="en-US" dirty="0" err="1" smtClean="0"/>
              <a:t>Blondin</a:t>
            </a:r>
            <a:r>
              <a:rPr lang="en-US" dirty="0" smtClean="0"/>
              <a:t> was forgotten in the 20</a:t>
            </a:r>
            <a:r>
              <a:rPr lang="en-US" baseline="30000" dirty="0" smtClean="0"/>
              <a:t>th</a:t>
            </a:r>
            <a:r>
              <a:rPr lang="en-US" dirty="0" smtClean="0"/>
              <a:t> century, but Cornell found a reference to him in Mrs. Eddy’s </a:t>
            </a:r>
            <a:r>
              <a:rPr lang="en-US" i="1" dirty="0" smtClean="0"/>
              <a:t>Science and Health</a:t>
            </a:r>
            <a:r>
              <a:rPr lang="en-US" dirty="0" smtClean="0"/>
              <a:t>: «</a:t>
            </a:r>
            <a:r>
              <a:rPr lang="en-US" dirty="0"/>
              <a:t>Had </a:t>
            </a:r>
            <a:r>
              <a:rPr lang="en-US" dirty="0" err="1"/>
              <a:t>Blondin</a:t>
            </a:r>
            <a:r>
              <a:rPr lang="en-US" dirty="0"/>
              <a:t> believed it impossible to walk the rope over Niagara's abyss of waters, he could never have </a:t>
            </a:r>
            <a:r>
              <a:rPr lang="en-US" dirty="0" smtClean="0"/>
              <a:t>done </a:t>
            </a:r>
            <a:r>
              <a:rPr lang="en-US" dirty="0"/>
              <a:t>it. His belief that he could do it gave his </a:t>
            </a:r>
            <a:r>
              <a:rPr lang="en-US" dirty="0" smtClean="0"/>
              <a:t>thought-forces</a:t>
            </a:r>
            <a:r>
              <a:rPr lang="en-US" dirty="0"/>
              <a:t>, called muscles, their flexibility and power which the unscientific might attribute to a lubricating </a:t>
            </a:r>
            <a:r>
              <a:rPr lang="en-US" dirty="0" smtClean="0"/>
              <a:t>oil»*</a:t>
            </a:r>
          </a:p>
          <a:p>
            <a:pPr marL="0" indent="0">
              <a:buNone/>
            </a:pPr>
            <a:r>
              <a:rPr lang="en-US" dirty="0" smtClean="0"/>
              <a:t>* 1910 ed., 199</a:t>
            </a:r>
            <a:endParaRPr lang="en-US" dirty="0"/>
          </a:p>
        </p:txBody>
      </p:sp>
      <p:pic>
        <p:nvPicPr>
          <p:cNvPr id="6146" name="Picture 2" descr="http://upload.wikimedia.org/wikipedia/commons/d/d6/Blondin%27s_rope_ascension_over_Niagara_River,_by_Barker,_George,_1844-18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179" y="1102282"/>
            <a:ext cx="6525481" cy="329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158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4" y="525256"/>
            <a:ext cx="8911687" cy="718658"/>
          </a:xfrm>
        </p:spPr>
        <p:txBody>
          <a:bodyPr/>
          <a:lstStyle/>
          <a:p>
            <a:pPr algn="ctr"/>
            <a:r>
              <a:rPr lang="en-US" dirty="0" smtClean="0"/>
              <a:t>Actresses and Ballerinas</a:t>
            </a:r>
            <a:endParaRPr lang="en-US" dirty="0"/>
          </a:p>
        </p:txBody>
      </p:sp>
      <p:sp>
        <p:nvSpPr>
          <p:cNvPr id="3" name="Segnaposto contenuto 2"/>
          <p:cNvSpPr>
            <a:spLocks noGrp="1"/>
          </p:cNvSpPr>
          <p:nvPr>
            <p:ph idx="1"/>
          </p:nvPr>
        </p:nvSpPr>
        <p:spPr>
          <a:xfrm>
            <a:off x="5708820" y="2133599"/>
            <a:ext cx="5680461" cy="3270423"/>
          </a:xfrm>
        </p:spPr>
        <p:txBody>
          <a:bodyPr/>
          <a:lstStyle/>
          <a:p>
            <a:r>
              <a:rPr lang="en-US" dirty="0" smtClean="0"/>
              <a:t>For the pathologically shy Cornell, the same ability of subduing mental fears was demonstrated by the evolution of ballerinas and actresses before an audience. He devoted several works to movie and ballet stars such as Lauren Bacall (1924-2014: right, 1945-46), although he also struggled with Mrs. Eddy’s warning about how easily lust may corrupt admiration for beautiful women and their art</a:t>
            </a:r>
            <a:endParaRPr lang="en-US" dirty="0"/>
          </a:p>
        </p:txBody>
      </p:sp>
      <p:pic>
        <p:nvPicPr>
          <p:cNvPr id="7170" name="Picture 2" descr="Cornell Bac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851" y="1441749"/>
            <a:ext cx="3953855" cy="490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185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79887" y="558206"/>
            <a:ext cx="8911687" cy="726895"/>
          </a:xfrm>
        </p:spPr>
        <p:txBody>
          <a:bodyPr/>
          <a:lstStyle/>
          <a:p>
            <a:pPr algn="ctr"/>
            <a:r>
              <a:rPr lang="en-US" dirty="0" smtClean="0"/>
              <a:t>Ballet and Thought-Forces</a:t>
            </a:r>
            <a:endParaRPr lang="en-US" dirty="0"/>
          </a:p>
        </p:txBody>
      </p:sp>
      <p:sp>
        <p:nvSpPr>
          <p:cNvPr id="3" name="Segnaposto contenuto 2"/>
          <p:cNvSpPr>
            <a:spLocks noGrp="1"/>
          </p:cNvSpPr>
          <p:nvPr>
            <p:ph idx="1"/>
          </p:nvPr>
        </p:nvSpPr>
        <p:spPr>
          <a:xfrm>
            <a:off x="1458098" y="2061518"/>
            <a:ext cx="4852086" cy="3523736"/>
          </a:xfrm>
        </p:spPr>
        <p:txBody>
          <a:bodyPr/>
          <a:lstStyle/>
          <a:p>
            <a:r>
              <a:rPr lang="en-US" dirty="0" smtClean="0"/>
              <a:t>Ballet, in particular, demonstrated for Cornell the «flexibility and power of the thought-forces called muscles» mentioned by Mrs. Eddy. He was a great collector of ballet memorabilia. In a small pillbox of 1941 (right) he paid homage to Spanish ballerina Rosita </a:t>
            </a:r>
            <a:r>
              <a:rPr lang="en-US" dirty="0" err="1" smtClean="0"/>
              <a:t>Mauri</a:t>
            </a:r>
            <a:r>
              <a:rPr lang="en-US" dirty="0" smtClean="0"/>
              <a:t> (1850-1923) and to the incident where she reputedly throw her veil at the Russian Czar, disturbed that he was eating caviar with a spoon while admiring her performance</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7536" y="1600160"/>
            <a:ext cx="4410691" cy="4248743"/>
          </a:xfrm>
          <a:prstGeom prst="rect">
            <a:avLst/>
          </a:prstGeom>
        </p:spPr>
      </p:pic>
    </p:spTree>
    <p:extLst>
      <p:ext uri="{BB962C8B-B14F-4D97-AF65-F5344CB8AC3E}">
        <p14:creationId xmlns:p14="http://schemas.microsoft.com/office/powerpoint/2010/main" val="26961051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03455" y="912433"/>
            <a:ext cx="8911687" cy="768085"/>
          </a:xfrm>
        </p:spPr>
        <p:txBody>
          <a:bodyPr/>
          <a:lstStyle/>
          <a:p>
            <a:pPr algn="ctr"/>
            <a:r>
              <a:rPr lang="en-US" dirty="0" smtClean="0"/>
              <a:t>Cornell and Marilyn</a:t>
            </a:r>
            <a:endParaRPr lang="en-US" dirty="0"/>
          </a:p>
        </p:txBody>
      </p:sp>
      <p:sp>
        <p:nvSpPr>
          <p:cNvPr id="3" name="Segnaposto contenuto 2"/>
          <p:cNvSpPr>
            <a:spLocks noGrp="1"/>
          </p:cNvSpPr>
          <p:nvPr>
            <p:ph idx="1"/>
          </p:nvPr>
        </p:nvSpPr>
        <p:spPr>
          <a:xfrm>
            <a:off x="5741773" y="2073575"/>
            <a:ext cx="5639271" cy="3736446"/>
          </a:xfrm>
        </p:spPr>
        <p:txBody>
          <a:bodyPr>
            <a:normAutofit/>
          </a:bodyPr>
          <a:lstStyle/>
          <a:p>
            <a:r>
              <a:rPr lang="en-US" dirty="0" smtClean="0"/>
              <a:t>Cornell became particularly interested in Marilyn Monroe (1926-1962) and started preparing a «dossier» on her when he learned that she had been raised Christian Scientist, first (shortly) by her mother Gladys Baker (1902-1984) and then </a:t>
            </a:r>
            <a:r>
              <a:rPr lang="en-US" smtClean="0"/>
              <a:t>for </a:t>
            </a:r>
            <a:r>
              <a:rPr lang="en-US" smtClean="0"/>
              <a:t>five </a:t>
            </a:r>
            <a:r>
              <a:rPr lang="en-US" dirty="0" smtClean="0"/>
              <a:t>years by her beloved «Aunt Ana», i.e. Ana E. Lower (1880-1948), a Christian Science practitioner with whom she lived (left) between 1938 and 1942</a:t>
            </a:r>
          </a:p>
          <a:p>
            <a:r>
              <a:rPr lang="en-US" dirty="0" smtClean="0"/>
              <a:t>As a grown-up, Monroe left the faith. She never acknowledge receipt of a box Cornell sent to her</a:t>
            </a:r>
            <a:endParaRPr lang="en-US" dirty="0"/>
          </a:p>
        </p:txBody>
      </p:sp>
      <p:pic>
        <p:nvPicPr>
          <p:cNvPr id="9218" name="Picture 2" descr="http://www.m-monroe.ru/images/img/biografija/1938-2.jpg"/>
          <p:cNvPicPr>
            <a:picLocks noChangeAspect="1" noChangeArrowheads="1"/>
          </p:cNvPicPr>
          <p:nvPr/>
        </p:nvPicPr>
        <p:blipFill rotWithShape="1">
          <a:blip r:embed="rId2">
            <a:extLst>
              <a:ext uri="{28A0092B-C50C-407E-A947-70E740481C1C}">
                <a14:useLocalDpi xmlns:a14="http://schemas.microsoft.com/office/drawing/2010/main" val="0"/>
              </a:ext>
            </a:extLst>
          </a:blip>
          <a:srcRect l="12122" t="19233" r="43152"/>
          <a:stretch/>
        </p:blipFill>
        <p:spPr bwMode="auto">
          <a:xfrm>
            <a:off x="2197509" y="1871176"/>
            <a:ext cx="2982097" cy="393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57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31606" y="895959"/>
            <a:ext cx="8911687" cy="677468"/>
          </a:xfrm>
        </p:spPr>
        <p:txBody>
          <a:bodyPr/>
          <a:lstStyle/>
          <a:p>
            <a:pPr algn="ctr"/>
            <a:r>
              <a:rPr lang="en-US" i="1" dirty="0" smtClean="0"/>
              <a:t>The Pink Palace</a:t>
            </a:r>
            <a:endParaRPr lang="en-US" i="1" dirty="0"/>
          </a:p>
        </p:txBody>
      </p:sp>
      <p:sp>
        <p:nvSpPr>
          <p:cNvPr id="3" name="Segnaposto contenuto 2"/>
          <p:cNvSpPr>
            <a:spLocks noGrp="1"/>
          </p:cNvSpPr>
          <p:nvPr>
            <p:ph idx="1"/>
          </p:nvPr>
        </p:nvSpPr>
        <p:spPr>
          <a:xfrm>
            <a:off x="1279397" y="1990468"/>
            <a:ext cx="4758938" cy="3952102"/>
          </a:xfrm>
        </p:spPr>
        <p:txBody>
          <a:bodyPr>
            <a:normAutofit/>
          </a:bodyPr>
          <a:lstStyle/>
          <a:p>
            <a:r>
              <a:rPr lang="en-US" i="1" dirty="0" smtClean="0"/>
              <a:t>The Pink Palace </a:t>
            </a:r>
            <a:r>
              <a:rPr lang="en-US" dirty="0" smtClean="0"/>
              <a:t>box</a:t>
            </a:r>
            <a:r>
              <a:rPr lang="en-US" i="1" dirty="0" smtClean="0"/>
              <a:t> </a:t>
            </a:r>
            <a:r>
              <a:rPr lang="en-US" dirty="0" smtClean="0"/>
              <a:t>(1946-1950, right) was intended by Cornell as a reference to the Sleeping Beauty fairy tale (and ballet). The princess awakens after hundred years of sleep, yet she has remained young and beautiful. For Cornell, this related to Christian Science teaching about «the </a:t>
            </a:r>
            <a:r>
              <a:rPr lang="en-US" dirty="0"/>
              <a:t>error of thinking that we are growing old, and the benefits of destroying that </a:t>
            </a:r>
            <a:r>
              <a:rPr lang="en-US" dirty="0" smtClean="0"/>
              <a:t>illusion»*</a:t>
            </a:r>
          </a:p>
          <a:p>
            <a:pPr marL="0" indent="0">
              <a:buNone/>
            </a:pPr>
            <a:r>
              <a:rPr lang="en-US" sz="1400" dirty="0" smtClean="0"/>
              <a:t>*</a:t>
            </a:r>
            <a:r>
              <a:rPr lang="en-US" sz="1400" i="1" dirty="0" smtClean="0"/>
              <a:t>Science and Health</a:t>
            </a:r>
            <a:r>
              <a:rPr lang="en-US" sz="1400" dirty="0" smtClean="0"/>
              <a:t>, 1910 ed., 245 </a:t>
            </a:r>
            <a:endParaRPr lang="en-US" sz="1400" dirty="0"/>
          </a:p>
        </p:txBody>
      </p:sp>
      <p:pic>
        <p:nvPicPr>
          <p:cNvPr id="10242" name="Picture 2" descr="http://www.sfmoma.org/images/artwork/large/82.328_01_d02.jpg"/>
          <p:cNvPicPr>
            <a:picLocks noChangeAspect="1" noChangeArrowheads="1"/>
          </p:cNvPicPr>
          <p:nvPr/>
        </p:nvPicPr>
        <p:blipFill rotWithShape="1">
          <a:blip r:embed="rId2">
            <a:extLst>
              <a:ext uri="{28A0092B-C50C-407E-A947-70E740481C1C}">
                <a14:useLocalDpi xmlns:a14="http://schemas.microsoft.com/office/drawing/2010/main" val="0"/>
              </a:ext>
            </a:extLst>
          </a:blip>
          <a:srcRect l="6538" t="17229" r="6268" b="13581"/>
          <a:stretch/>
        </p:blipFill>
        <p:spPr bwMode="auto">
          <a:xfrm>
            <a:off x="6317111" y="2155225"/>
            <a:ext cx="5471237" cy="338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59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56039" y="711952"/>
            <a:ext cx="3000567" cy="776322"/>
          </a:xfrm>
        </p:spPr>
        <p:txBody>
          <a:bodyPr/>
          <a:lstStyle/>
          <a:p>
            <a:pPr algn="ctr"/>
            <a:r>
              <a:rPr lang="en-US" dirty="0" smtClean="0"/>
              <a:t>New Styles</a:t>
            </a:r>
            <a:endParaRPr lang="en-US" dirty="0"/>
          </a:p>
        </p:txBody>
      </p:sp>
      <p:sp>
        <p:nvSpPr>
          <p:cNvPr id="3" name="Segnaposto contenuto 2"/>
          <p:cNvSpPr>
            <a:spLocks noGrp="1"/>
          </p:cNvSpPr>
          <p:nvPr>
            <p:ph idx="1"/>
          </p:nvPr>
        </p:nvSpPr>
        <p:spPr>
          <a:xfrm>
            <a:off x="7620000" y="2972027"/>
            <a:ext cx="3748217" cy="1608211"/>
          </a:xfrm>
        </p:spPr>
        <p:txBody>
          <a:bodyPr>
            <a:normAutofit/>
          </a:bodyPr>
          <a:lstStyle/>
          <a:p>
            <a:r>
              <a:rPr lang="en-US" dirty="0"/>
              <a:t>Later, modernist architects were also hired, such as Hendrik Petrus </a:t>
            </a:r>
            <a:r>
              <a:rPr lang="en-US" dirty="0" err="1"/>
              <a:t>Berlage</a:t>
            </a:r>
            <a:r>
              <a:rPr lang="en-US" dirty="0"/>
              <a:t> (1856-1934) for the church in The Hague </a:t>
            </a:r>
            <a:r>
              <a:rPr lang="en-US" dirty="0" smtClean="0"/>
              <a:t>(left)</a:t>
            </a:r>
            <a:endParaRPr lang="en-US" dirty="0"/>
          </a:p>
          <a:p>
            <a:endParaRPr lang="it-IT" dirty="0"/>
          </a:p>
        </p:txBody>
      </p:sp>
      <p:pic>
        <p:nvPicPr>
          <p:cNvPr id="4" name="Picture 2" descr="http://upload.wikimedia.org/wikipedia/commons/2/26/RM17453_Den_Haag_-_Andries_Bickerweg_1A.jpg"/>
          <p:cNvPicPr>
            <a:picLocks noChangeAspect="1" noChangeArrowheads="1"/>
          </p:cNvPicPr>
          <p:nvPr/>
        </p:nvPicPr>
        <p:blipFill rotWithShape="1">
          <a:blip r:embed="rId2">
            <a:extLst>
              <a:ext uri="{28A0092B-C50C-407E-A947-70E740481C1C}">
                <a14:useLocalDpi xmlns:a14="http://schemas.microsoft.com/office/drawing/2010/main" val="0"/>
              </a:ext>
            </a:extLst>
          </a:blip>
          <a:srcRect b="17146"/>
          <a:stretch/>
        </p:blipFill>
        <p:spPr bwMode="auto">
          <a:xfrm>
            <a:off x="1546809" y="2001334"/>
            <a:ext cx="5710725" cy="354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04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33206" y="468043"/>
            <a:ext cx="8911687" cy="710420"/>
          </a:xfrm>
        </p:spPr>
        <p:txBody>
          <a:bodyPr/>
          <a:lstStyle/>
          <a:p>
            <a:pPr algn="ctr"/>
            <a:r>
              <a:rPr lang="en-US" dirty="0" smtClean="0"/>
              <a:t>Mrs. Eddy’s Sleeping Beauty</a:t>
            </a:r>
            <a:endParaRPr lang="en-US" dirty="0"/>
          </a:p>
        </p:txBody>
      </p:sp>
      <p:sp>
        <p:nvSpPr>
          <p:cNvPr id="3" name="Segnaposto contenuto 2"/>
          <p:cNvSpPr>
            <a:spLocks noGrp="1"/>
          </p:cNvSpPr>
          <p:nvPr>
            <p:ph idx="1"/>
          </p:nvPr>
        </p:nvSpPr>
        <p:spPr>
          <a:xfrm>
            <a:off x="1598744" y="4396233"/>
            <a:ext cx="9980612" cy="1845176"/>
          </a:xfrm>
        </p:spPr>
        <p:txBody>
          <a:bodyPr/>
          <a:lstStyle/>
          <a:p>
            <a:r>
              <a:rPr lang="en-US" dirty="0" smtClean="0"/>
              <a:t>Mrs. Eddy (above) told the story of a British girl who, «disappointed in love in her early years, […] became insane and lost all account of time. Believing that she was still living in the same hour which parted her from her lover, taking no note of years, she stood daily before the window watching for her lover's coming. In this mental state she remained young. Having no consciousness of time, she literally grew no older</a:t>
            </a:r>
            <a:r>
              <a:rPr lang="en-US" dirty="0"/>
              <a:t>»</a:t>
            </a:r>
            <a:r>
              <a:rPr lang="en-US" dirty="0" smtClean="0"/>
              <a:t>*</a:t>
            </a:r>
          </a:p>
          <a:p>
            <a:pPr marL="0" indent="0">
              <a:buNone/>
            </a:pPr>
            <a:r>
              <a:rPr lang="en-US" sz="1400" dirty="0" smtClean="0"/>
              <a:t>*</a:t>
            </a:r>
            <a:r>
              <a:rPr lang="en-US" sz="1400" i="1" dirty="0"/>
              <a:t>Science and Health</a:t>
            </a:r>
            <a:r>
              <a:rPr lang="en-US" sz="1400" dirty="0"/>
              <a:t>, 1910 ed., 245 </a:t>
            </a:r>
          </a:p>
          <a:p>
            <a:pPr marL="0" indent="0">
              <a:buNone/>
            </a:pPr>
            <a:endParaRPr lang="en-US" dirty="0"/>
          </a:p>
        </p:txBody>
      </p:sp>
      <p:pic>
        <p:nvPicPr>
          <p:cNvPr id="11266" name="Picture 2" descr="http://www.marybakereddylibrary.org/sites/default/files/uploads/P00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843" y="1432531"/>
            <a:ext cx="6548479" cy="263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9809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7873" y="1018478"/>
            <a:ext cx="3774924" cy="1280890"/>
          </a:xfrm>
        </p:spPr>
        <p:txBody>
          <a:bodyPr/>
          <a:lstStyle/>
          <a:p>
            <a:pPr algn="ctr"/>
            <a:r>
              <a:rPr lang="en-US" dirty="0" smtClean="0"/>
              <a:t>«Years Had Not Made Her Old»</a:t>
            </a:r>
            <a:endParaRPr lang="en-US" dirty="0"/>
          </a:p>
        </p:txBody>
      </p:sp>
      <p:sp>
        <p:nvSpPr>
          <p:cNvPr id="3" name="Segnaposto contenuto 2"/>
          <p:cNvSpPr>
            <a:spLocks noGrp="1"/>
          </p:cNvSpPr>
          <p:nvPr>
            <p:ph idx="1"/>
          </p:nvPr>
        </p:nvSpPr>
        <p:spPr>
          <a:xfrm>
            <a:off x="1895911" y="2539155"/>
            <a:ext cx="4558849" cy="2975238"/>
          </a:xfrm>
        </p:spPr>
        <p:txBody>
          <a:bodyPr/>
          <a:lstStyle/>
          <a:p>
            <a:r>
              <a:rPr lang="en-US" dirty="0"/>
              <a:t>«Years had not made her old, because she had taken no cognizance of passing time nor thought of herself as growing old. The bodily results of her belief that she was young manifested the influence of such a belief. She could not age while believing herself young, for the mental state governed the physical» (</a:t>
            </a:r>
            <a:r>
              <a:rPr lang="en-US" i="1" dirty="0"/>
              <a:t>ibid</a:t>
            </a:r>
            <a:r>
              <a:rPr lang="en-US" dirty="0"/>
              <a:t>.)</a:t>
            </a:r>
          </a:p>
          <a:p>
            <a:endParaRPr lang="it-IT" dirty="0"/>
          </a:p>
        </p:txBody>
      </p:sp>
      <p:pic>
        <p:nvPicPr>
          <p:cNvPr id="5122" name="Picture 2" descr="http://c300221.r21.cf1.rackcdn.com/untitled-compartmented-medici-princess-bronzino-by-joseph-cornell-1952-54-1382192560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491" y="335441"/>
            <a:ext cx="3892850" cy="569167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6711102" y="6092810"/>
            <a:ext cx="4541628" cy="307777"/>
          </a:xfrm>
          <a:prstGeom prst="rect">
            <a:avLst/>
          </a:prstGeom>
          <a:noFill/>
        </p:spPr>
        <p:txBody>
          <a:bodyPr wrap="none" rtlCol="0">
            <a:spAutoFit/>
          </a:bodyPr>
          <a:lstStyle/>
          <a:p>
            <a:r>
              <a:rPr lang="en-US" sz="1400" dirty="0" smtClean="0"/>
              <a:t>Cornell, </a:t>
            </a:r>
            <a:r>
              <a:rPr lang="en-US" sz="1400" i="1" dirty="0" smtClean="0"/>
              <a:t>Compartmented Medici Princess</a:t>
            </a:r>
            <a:r>
              <a:rPr lang="en-US" sz="1400" dirty="0" smtClean="0"/>
              <a:t>, 1952-54</a:t>
            </a:r>
            <a:endParaRPr lang="en-US" sz="1400" dirty="0"/>
          </a:p>
        </p:txBody>
      </p:sp>
    </p:spTree>
    <p:extLst>
      <p:ext uri="{BB962C8B-B14F-4D97-AF65-F5344CB8AC3E}">
        <p14:creationId xmlns:p14="http://schemas.microsoft.com/office/powerpoint/2010/main" val="12246429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14240" y="1923480"/>
            <a:ext cx="4979660" cy="669231"/>
          </a:xfrm>
        </p:spPr>
        <p:txBody>
          <a:bodyPr/>
          <a:lstStyle/>
          <a:p>
            <a:r>
              <a:rPr lang="en-US" dirty="0" smtClean="0"/>
              <a:t>Palaces of the Mind</a:t>
            </a:r>
            <a:endParaRPr lang="en-US" dirty="0"/>
          </a:p>
        </p:txBody>
      </p:sp>
      <p:sp>
        <p:nvSpPr>
          <p:cNvPr id="3" name="Segnaposto contenuto 2"/>
          <p:cNvSpPr>
            <a:spLocks noGrp="1"/>
          </p:cNvSpPr>
          <p:nvPr>
            <p:ph idx="1"/>
          </p:nvPr>
        </p:nvSpPr>
        <p:spPr>
          <a:xfrm>
            <a:off x="6380976" y="2778873"/>
            <a:ext cx="4919253" cy="2271299"/>
          </a:xfrm>
        </p:spPr>
        <p:txBody>
          <a:bodyPr>
            <a:normAutofit/>
          </a:bodyPr>
          <a:lstStyle/>
          <a:p>
            <a:r>
              <a:rPr lang="en-US" dirty="0" smtClean="0"/>
              <a:t>Cornell’s art aimed at creating «palaces» (</a:t>
            </a:r>
            <a:r>
              <a:rPr lang="en-US" i="1" dirty="0" smtClean="0"/>
              <a:t>Le Piano</a:t>
            </a:r>
            <a:r>
              <a:rPr lang="en-US" dirty="0" smtClean="0"/>
              <a:t>, 1948, left) free of the limitations of the matter and the mortal mind, where the mental state fully governed the physical. Perhaps, this was the true aim of all Christian Science artists</a:t>
            </a:r>
            <a:endParaRPr lang="it-IT" dirty="0"/>
          </a:p>
        </p:txBody>
      </p:sp>
      <p:pic>
        <p:nvPicPr>
          <p:cNvPr id="12292" name="Picture 4" descr="http://psr.edu/blogs/poetryandpainting/files/2013/11/tumblr_mnl6t2RNud1qzt5zfo1_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l="10526" t="12021" r="10436" b="8790"/>
          <a:stretch/>
        </p:blipFill>
        <p:spPr bwMode="auto">
          <a:xfrm>
            <a:off x="1829555" y="811254"/>
            <a:ext cx="4207585" cy="541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97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pem.org/writable/resources/image/overlay_full/onlinecornell.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20" y="190422"/>
            <a:ext cx="9449996" cy="644078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arrotondato 2"/>
          <p:cNvSpPr/>
          <p:nvPr/>
        </p:nvSpPr>
        <p:spPr>
          <a:xfrm>
            <a:off x="4674639" y="2373137"/>
            <a:ext cx="564502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Thank you for your attention</a:t>
            </a:r>
            <a:endParaRPr lang="en-US" sz="2800" dirty="0">
              <a:solidFill>
                <a:schemeClr val="tx1"/>
              </a:solidFill>
            </a:endParaRPr>
          </a:p>
        </p:txBody>
      </p:sp>
    </p:spTree>
    <p:extLst>
      <p:ext uri="{BB962C8B-B14F-4D97-AF65-F5344CB8AC3E}">
        <p14:creationId xmlns:p14="http://schemas.microsoft.com/office/powerpoint/2010/main" val="2398164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22222" y="673537"/>
            <a:ext cx="8911687" cy="768085"/>
          </a:xfrm>
        </p:spPr>
        <p:txBody>
          <a:bodyPr/>
          <a:lstStyle/>
          <a:p>
            <a:pPr algn="ctr"/>
            <a:r>
              <a:rPr lang="en-US" dirty="0" smtClean="0"/>
              <a:t>Stained Glass Windows</a:t>
            </a:r>
            <a:endParaRPr lang="en-US" dirty="0"/>
          </a:p>
        </p:txBody>
      </p:sp>
      <p:sp>
        <p:nvSpPr>
          <p:cNvPr id="3" name="Segnaposto contenuto 2"/>
          <p:cNvSpPr>
            <a:spLocks noGrp="1"/>
          </p:cNvSpPr>
          <p:nvPr>
            <p:ph idx="1"/>
          </p:nvPr>
        </p:nvSpPr>
        <p:spPr>
          <a:xfrm>
            <a:off x="6878593" y="2059460"/>
            <a:ext cx="4560115" cy="3278659"/>
          </a:xfrm>
        </p:spPr>
        <p:txBody>
          <a:bodyPr/>
          <a:lstStyle/>
          <a:p>
            <a:r>
              <a:rPr lang="en-US" dirty="0" smtClean="0"/>
              <a:t>The stained glass windows of the Mother Church in Boston were prepared by the local company of Phipps Slocum &amp; Co., under the direction of Christian Science leadership, in the same conventional style. Some comments emphasized the prevalence of female characters, which was somewhat typical of early Christian Science imagery</a:t>
            </a:r>
            <a:endParaRPr lang="en-US" dirty="0"/>
          </a:p>
        </p:txBody>
      </p:sp>
      <p:pic>
        <p:nvPicPr>
          <p:cNvPr id="2050" name="Picture 2" descr="http://img.groundspeak.com/waymarking/large/795504b0-0e89-4233-9c7d-097346ed0e15.jpg"/>
          <p:cNvPicPr>
            <a:picLocks noChangeAspect="1" noChangeArrowheads="1"/>
          </p:cNvPicPr>
          <p:nvPr/>
        </p:nvPicPr>
        <p:blipFill rotWithShape="1">
          <a:blip r:embed="rId2">
            <a:extLst>
              <a:ext uri="{28A0092B-C50C-407E-A947-70E740481C1C}">
                <a14:useLocalDpi xmlns:a14="http://schemas.microsoft.com/office/drawing/2010/main" val="0"/>
              </a:ext>
            </a:extLst>
          </a:blip>
          <a:srcRect l="9340" t="5824" r="7282" b="6428"/>
          <a:stretch/>
        </p:blipFill>
        <p:spPr bwMode="auto">
          <a:xfrm>
            <a:off x="1482811" y="1771134"/>
            <a:ext cx="5082746" cy="401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39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47806" y="466093"/>
            <a:ext cx="8911687" cy="672320"/>
          </a:xfrm>
        </p:spPr>
        <p:txBody>
          <a:bodyPr/>
          <a:lstStyle/>
          <a:p>
            <a:pPr algn="ctr"/>
            <a:r>
              <a:rPr lang="en-US" dirty="0" smtClean="0"/>
              <a:t>James Franklin Gilman</a:t>
            </a:r>
            <a:endParaRPr lang="en-US" dirty="0"/>
          </a:p>
        </p:txBody>
      </p:sp>
      <p:sp>
        <p:nvSpPr>
          <p:cNvPr id="3" name="Segnaposto contenuto 2"/>
          <p:cNvSpPr>
            <a:spLocks noGrp="1"/>
          </p:cNvSpPr>
          <p:nvPr>
            <p:ph idx="1"/>
          </p:nvPr>
        </p:nvSpPr>
        <p:spPr>
          <a:xfrm>
            <a:off x="1576395" y="5450266"/>
            <a:ext cx="9454508" cy="1145059"/>
          </a:xfrm>
        </p:spPr>
        <p:txBody>
          <a:bodyPr>
            <a:normAutofit/>
          </a:bodyPr>
          <a:lstStyle/>
          <a:p>
            <a:r>
              <a:rPr lang="en-US" dirty="0"/>
              <a:t>James Franklin Gilman (</a:t>
            </a:r>
            <a:r>
              <a:rPr lang="en-US" dirty="0" smtClean="0"/>
              <a:t>1850-1929: </a:t>
            </a:r>
            <a:r>
              <a:rPr lang="en-US" i="1" dirty="0" smtClean="0"/>
              <a:t>Home</a:t>
            </a:r>
            <a:r>
              <a:rPr lang="en-US" dirty="0" smtClean="0"/>
              <a:t>, 1875, above), </a:t>
            </a:r>
            <a:r>
              <a:rPr lang="en-US" dirty="0"/>
              <a:t>an itinerant </a:t>
            </a:r>
            <a:r>
              <a:rPr lang="en-US" dirty="0" smtClean="0"/>
              <a:t>artist </a:t>
            </a:r>
            <a:r>
              <a:rPr lang="en-US" dirty="0"/>
              <a:t>who came from Vermont to Massachusetts, was the first professional painter involved in Christian Science</a:t>
            </a:r>
          </a:p>
          <a:p>
            <a:endParaRPr lang="it-IT" dirty="0"/>
          </a:p>
        </p:txBody>
      </p:sp>
      <p:pic>
        <p:nvPicPr>
          <p:cNvPr id="1026" name="Picture 2" descr="http://www.merrillsauction.net/sites/default/files/node_gallery/James%20Franklin%20Gilman%20%28VT%201850-1929%29%20pencil%20and%20charcoal%20on%20paper%20farmscape%20dated%201875.JPG"/>
          <p:cNvPicPr>
            <a:picLocks noChangeAspect="1" noChangeArrowheads="1"/>
          </p:cNvPicPr>
          <p:nvPr/>
        </p:nvPicPr>
        <p:blipFill rotWithShape="1">
          <a:blip r:embed="rId2">
            <a:extLst>
              <a:ext uri="{28A0092B-C50C-407E-A947-70E740481C1C}">
                <a14:useLocalDpi xmlns:a14="http://schemas.microsoft.com/office/drawing/2010/main" val="0"/>
              </a:ext>
            </a:extLst>
          </a:blip>
          <a:srcRect l="8061" t="8038" r="7885" b="13663"/>
          <a:stretch/>
        </p:blipFill>
        <p:spPr bwMode="auto">
          <a:xfrm>
            <a:off x="3310940" y="1416908"/>
            <a:ext cx="5783634" cy="376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12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4128" y="1311635"/>
            <a:ext cx="4431957" cy="718658"/>
          </a:xfrm>
        </p:spPr>
        <p:txBody>
          <a:bodyPr>
            <a:normAutofit fontScale="90000"/>
          </a:bodyPr>
          <a:lstStyle/>
          <a:p>
            <a:pPr algn="ctr"/>
            <a:r>
              <a:rPr lang="en-US" i="1" dirty="0" smtClean="0"/>
              <a:t>Christ and Christmas</a:t>
            </a:r>
            <a:endParaRPr lang="en-US" i="1" dirty="0"/>
          </a:p>
        </p:txBody>
      </p:sp>
      <p:sp>
        <p:nvSpPr>
          <p:cNvPr id="3" name="Segnaposto contenuto 2"/>
          <p:cNvSpPr>
            <a:spLocks noGrp="1"/>
          </p:cNvSpPr>
          <p:nvPr>
            <p:ph idx="1"/>
          </p:nvPr>
        </p:nvSpPr>
        <p:spPr>
          <a:xfrm>
            <a:off x="1573425" y="2332778"/>
            <a:ext cx="5338120" cy="3228268"/>
          </a:xfrm>
        </p:spPr>
        <p:txBody>
          <a:bodyPr>
            <a:normAutofit/>
          </a:bodyPr>
          <a:lstStyle/>
          <a:p>
            <a:r>
              <a:rPr lang="en-US" dirty="0" smtClean="0"/>
              <a:t>In 1893, Gilman – who later left Christian Science – worked with Mrs. Eddy to illustrate her poem </a:t>
            </a:r>
            <a:r>
              <a:rPr lang="en-US" i="1" dirty="0" smtClean="0"/>
              <a:t>Christ and Christmas</a:t>
            </a:r>
            <a:r>
              <a:rPr lang="en-US" dirty="0" smtClean="0"/>
              <a:t>. The illustrations largely told the story of Mrs. Eddy, although she wrote that they «refer </a:t>
            </a:r>
            <a:r>
              <a:rPr lang="en-US" dirty="0"/>
              <a:t>not to </a:t>
            </a:r>
            <a:r>
              <a:rPr lang="en-US" dirty="0" smtClean="0"/>
              <a:t>personality, </a:t>
            </a:r>
            <a:r>
              <a:rPr lang="en-US" dirty="0"/>
              <a:t>but present the type and shadow of Truth's appearing in the womanhood as well as in the manhood of God, our divine Father and </a:t>
            </a:r>
            <a:r>
              <a:rPr lang="en-US" dirty="0" smtClean="0"/>
              <a:t>Mother»* </a:t>
            </a:r>
            <a:endParaRPr lang="en-US" dirty="0"/>
          </a:p>
          <a:p>
            <a:pPr marL="0" indent="0">
              <a:buNone/>
            </a:pPr>
            <a:r>
              <a:rPr lang="en-US" sz="1200" i="1" dirty="0" smtClean="0"/>
              <a:t>* </a:t>
            </a:r>
            <a:r>
              <a:rPr lang="en-US" sz="1200" dirty="0" smtClean="0"/>
              <a:t>Eddy,</a:t>
            </a:r>
            <a:r>
              <a:rPr lang="en-US" sz="1200" i="1" dirty="0" smtClean="0"/>
              <a:t> Miscellaneous Writings 1883-1896</a:t>
            </a:r>
            <a:r>
              <a:rPr lang="en-US" sz="1200" dirty="0" smtClean="0"/>
              <a:t>, 1924 ed., 43</a:t>
            </a:r>
            <a:endParaRPr lang="en-US" sz="1200"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413"/>
          <a:stretch/>
        </p:blipFill>
        <p:spPr>
          <a:xfrm>
            <a:off x="7133099" y="378748"/>
            <a:ext cx="4390432" cy="2871269"/>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751" y="3408965"/>
            <a:ext cx="4081129" cy="2876503"/>
          </a:xfrm>
          <a:prstGeom prst="rect">
            <a:avLst/>
          </a:prstGeom>
        </p:spPr>
      </p:pic>
    </p:spTree>
    <p:extLst>
      <p:ext uri="{BB962C8B-B14F-4D97-AF65-F5344CB8AC3E}">
        <p14:creationId xmlns:p14="http://schemas.microsoft.com/office/powerpoint/2010/main" val="4195375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35260" y="315304"/>
            <a:ext cx="8911687" cy="570376"/>
          </a:xfrm>
        </p:spPr>
        <p:txBody>
          <a:bodyPr>
            <a:normAutofit fontScale="90000"/>
          </a:bodyPr>
          <a:lstStyle/>
          <a:p>
            <a:pPr algn="ctr"/>
            <a:r>
              <a:rPr lang="en-US" dirty="0" smtClean="0"/>
              <a:t>A Didactic Art</a:t>
            </a:r>
            <a:endParaRPr lang="en-US" dirty="0"/>
          </a:p>
        </p:txBody>
      </p:sp>
      <p:sp>
        <p:nvSpPr>
          <p:cNvPr id="3" name="Segnaposto contenuto 2"/>
          <p:cNvSpPr>
            <a:spLocks noGrp="1"/>
          </p:cNvSpPr>
          <p:nvPr>
            <p:ph idx="1"/>
          </p:nvPr>
        </p:nvSpPr>
        <p:spPr>
          <a:xfrm>
            <a:off x="1729946" y="5445212"/>
            <a:ext cx="9807617" cy="1013254"/>
          </a:xfrm>
        </p:spPr>
        <p:txBody>
          <a:bodyPr>
            <a:normAutofit fontScale="92500" lnSpcReduction="20000"/>
          </a:bodyPr>
          <a:lstStyle/>
          <a:p>
            <a:r>
              <a:rPr lang="en-US" i="1" dirty="0" smtClean="0"/>
              <a:t>Christ and Christmas</a:t>
            </a:r>
            <a:r>
              <a:rPr lang="en-US" dirty="0" smtClean="0"/>
              <a:t> was an extraordinary cooperative enterprise between a religious leader and an artist, as evidenced by the changes Eddy requested for subsequent editions (left). What Mrs. Eddy sought from Gilman was, at that time, a didactic art illustrating the truths of Divine Science</a:t>
            </a:r>
          </a:p>
          <a:p>
            <a:pPr marL="0" indent="0">
              <a:buNone/>
            </a:pPr>
            <a:endParaRPr lang="it-IT" i="1" dirty="0"/>
          </a:p>
        </p:txBody>
      </p:sp>
      <p:pic>
        <p:nvPicPr>
          <p:cNvPr id="3074" name="Picture 2" descr="1917 Truth vs. E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412" y="1234410"/>
            <a:ext cx="428625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882" y="1159572"/>
            <a:ext cx="4302652" cy="3683452"/>
          </a:xfrm>
          <a:prstGeom prst="rect">
            <a:avLst/>
          </a:prstGeom>
        </p:spPr>
      </p:pic>
    </p:spTree>
    <p:extLst>
      <p:ext uri="{BB962C8B-B14F-4D97-AF65-F5344CB8AC3E}">
        <p14:creationId xmlns:p14="http://schemas.microsoft.com/office/powerpoint/2010/main" val="1362259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1086</TotalTime>
  <Words>3783</Words>
  <Application>Microsoft Office PowerPoint</Application>
  <PresentationFormat>Widescreen</PresentationFormat>
  <Paragraphs>134</Paragraphs>
  <Slides>53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53</vt:i4>
      </vt:variant>
    </vt:vector>
  </HeadingPairs>
  <TitlesOfParts>
    <vt:vector size="57" baseType="lpstr">
      <vt:lpstr>18thCentury</vt:lpstr>
      <vt:lpstr>Century Gothic</vt:lpstr>
      <vt:lpstr>Wingdings 3</vt:lpstr>
      <vt:lpstr>Filo</vt:lpstr>
      <vt:lpstr>The Christian Scientist as Artist</vt:lpstr>
      <vt:lpstr>From «Crude» to «Glorious» Forms</vt:lpstr>
      <vt:lpstr>Christian Science and the Arts</vt:lpstr>
      <vt:lpstr>Christian Science Architecture</vt:lpstr>
      <vt:lpstr>New Styles</vt:lpstr>
      <vt:lpstr>Stained Glass Windows</vt:lpstr>
      <vt:lpstr>James Franklin Gilman</vt:lpstr>
      <vt:lpstr>Christ and Christmas</vt:lpstr>
      <vt:lpstr>A Didactic Art</vt:lpstr>
      <vt:lpstr>Violet Oakley</vt:lpstr>
      <vt:lpstr>The Red Rose Girls</vt:lpstr>
      <vt:lpstr>American Muralist</vt:lpstr>
      <vt:lpstr>A Strong Influence</vt:lpstr>
      <vt:lpstr>A Christian Science Artist?</vt:lpstr>
      <vt:lpstr>The Unity Mural</vt:lpstr>
      <vt:lpstr>Divine Law</vt:lpstr>
      <vt:lpstr>Evelyn Dunbar (1903-1968)</vt:lpstr>
      <vt:lpstr>War Artist</vt:lpstr>
      <vt:lpstr>Autumn and the Poet</vt:lpstr>
      <vt:lpstr>Dunbar and Christian Science</vt:lpstr>
      <vt:lpstr>Winifred Nicholson (1893-1981)</vt:lpstr>
      <vt:lpstr>Winifred’s Flowers</vt:lpstr>
      <vt:lpstr>Divine Light</vt:lpstr>
      <vt:lpstr>The Beauty of Children</vt:lpstr>
      <vt:lpstr>Abstract Experiments</vt:lpstr>
      <vt:lpstr>Light and Divine Science</vt:lpstr>
      <vt:lpstr>Christian Scientists and Theosophists</vt:lpstr>
      <vt:lpstr>Eddy vs Blavatsky</vt:lpstr>
      <vt:lpstr>Friendly Relationships</vt:lpstr>
      <vt:lpstr>Canada’s Group of Seven</vt:lpstr>
      <vt:lpstr>The Christian Scientist</vt:lpstr>
      <vt:lpstr>Harris and Animal Magnetism</vt:lpstr>
      <vt:lpstr>Franz Johnston</vt:lpstr>
      <vt:lpstr>Edmund Wyly Grier (1862-1957)</vt:lpstr>
      <vt:lpstr>Joseph Cornell (1903-1972) </vt:lpstr>
      <vt:lpstr>Conversion</vt:lpstr>
      <vt:lpstr>Turning to Art</vt:lpstr>
      <vt:lpstr>Meeting Surrealism</vt:lpstr>
      <vt:lpstr>Surrealism: A Misunderstanding</vt:lpstr>
      <vt:lpstr>«Healthier Possibilities»</vt:lpstr>
      <vt:lpstr>Going Beyond Duchamp</vt:lpstr>
      <vt:lpstr>The Struggle for Cornell</vt:lpstr>
      <vt:lpstr>Movies and Dossiers</vt:lpstr>
      <vt:lpstr>The Crystal Cage</vt:lpstr>
      <vt:lpstr>Mrs. Eddy and Blondin</vt:lpstr>
      <vt:lpstr>Actresses and Ballerinas</vt:lpstr>
      <vt:lpstr>Ballet and Thought-Forces</vt:lpstr>
      <vt:lpstr>Cornell and Marilyn</vt:lpstr>
      <vt:lpstr>The Pink Palace</vt:lpstr>
      <vt:lpstr>Mrs. Eddy’s Sleeping Beauty</vt:lpstr>
      <vt:lpstr>«Years Had Not Made Her Old»</vt:lpstr>
      <vt:lpstr>Palaces of the Mind</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Christian Scientist as Artist</dc:title>
  <dc:creator>Massimo Introvigne</dc:creator>
  <cp:lastModifiedBy>Massimo Introvigne</cp:lastModifiedBy>
  <cp:revision>71</cp:revision>
  <dcterms:created xsi:type="dcterms:W3CDTF">2015-03-03T11:35:47Z</dcterms:created>
  <dcterms:modified xsi:type="dcterms:W3CDTF">2015-03-10T15:20:39Z</dcterms:modified>
</cp:coreProperties>
</file>